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9" r:id="rId2"/>
    <p:sldId id="257" r:id="rId3"/>
    <p:sldId id="258" r:id="rId4"/>
  </p:sldIdLst>
  <p:sldSz cx="9144000" cy="6858000" type="screen4x3"/>
  <p:notesSz cx="6858000" cy="9144000"/>
  <p:custDataLst>
    <p:tags r:id="rId5"/>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D3048A4-B2DE-4EEC-981E-69A5D5E07239}" type="datetimeFigureOut">
              <a:rPr lang="el-GR"/>
              <a:pPr>
                <a:defRPr/>
              </a:pPr>
              <a:t>5/11/2015</a:t>
            </a:fld>
            <a:endParaRPr lang="el-GR"/>
          </a:p>
        </p:txBody>
      </p:sp>
      <p:sp>
        <p:nvSpPr>
          <p:cNvPr id="16" name="Footer Placeholder 16"/>
          <p:cNvSpPr>
            <a:spLocks noGrp="1"/>
          </p:cNvSpPr>
          <p:nvPr>
            <p:ph type="ftr" sz="quarter" idx="11"/>
          </p:nvPr>
        </p:nvSpPr>
        <p:spPr/>
        <p:txBody>
          <a:bodyPr/>
          <a:lstStyle>
            <a:lvl1pPr>
              <a:defRPr/>
            </a:lvl1pPr>
          </a:lstStyle>
          <a:p>
            <a:pPr>
              <a:defRPr/>
            </a:pPr>
            <a:endParaRPr lang="el-G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A97A78C-C8A0-4D3E-B9BD-156C8197ADA3}" type="slidenum">
              <a:rPr lang="el-GR"/>
              <a:pPr>
                <a:defRPr/>
              </a:pPr>
              <a:t>‹#›</a:t>
            </a:fld>
            <a:endParaRPr lang="el-GR"/>
          </a:p>
        </p:txBody>
      </p:sp>
    </p:spTree>
    <p:extLst>
      <p:ext uri="{BB962C8B-B14F-4D97-AF65-F5344CB8AC3E}">
        <p14:creationId xmlns:p14="http://schemas.microsoft.com/office/powerpoint/2010/main" val="24276117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762416-8FA9-4EB4-998F-927884A0DF92}" type="datetimeFigureOut">
              <a:rPr lang="el-GR"/>
              <a:pPr>
                <a:defRPr/>
              </a:pPr>
              <a:t>5/11/2015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0A53FFA-097B-4EA2-82E4-FDED565E135D}" type="slidenum">
              <a:rPr lang="el-GR"/>
              <a:pPr>
                <a:defRPr/>
              </a:pPr>
              <a:t>‹#›</a:t>
            </a:fld>
            <a:endParaRPr lang="el-GR"/>
          </a:p>
        </p:txBody>
      </p:sp>
    </p:spTree>
    <p:extLst>
      <p:ext uri="{BB962C8B-B14F-4D97-AF65-F5344CB8AC3E}">
        <p14:creationId xmlns:p14="http://schemas.microsoft.com/office/powerpoint/2010/main" val="404365756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5CD00A3-0F59-4EA8-8A97-6AABF761AC93}" type="slidenum">
              <a:rPr lang="el-GR"/>
              <a:pPr>
                <a:defRPr/>
              </a:pPr>
              <a:t>‹#›</a:t>
            </a:fld>
            <a:endParaRPr lang="el-GR"/>
          </a:p>
        </p:txBody>
      </p:sp>
      <p:sp>
        <p:nvSpPr>
          <p:cNvPr id="14" name="Date Placeholder 3"/>
          <p:cNvSpPr>
            <a:spLocks noGrp="1"/>
          </p:cNvSpPr>
          <p:nvPr>
            <p:ph type="dt" sz="half" idx="11"/>
          </p:nvPr>
        </p:nvSpPr>
        <p:spPr/>
        <p:txBody>
          <a:bodyPr/>
          <a:lstStyle>
            <a:lvl1pPr>
              <a:defRPr/>
            </a:lvl1pPr>
          </a:lstStyle>
          <a:p>
            <a:pPr>
              <a:defRPr/>
            </a:pPr>
            <a:fld id="{05F98E45-6317-4313-8B27-EBEC366EC89A}" type="datetimeFigureOut">
              <a:rPr lang="el-GR"/>
              <a:pPr>
                <a:defRPr/>
              </a:pPr>
              <a:t>5/11/2015</a:t>
            </a:fld>
            <a:endParaRPr lang="el-GR"/>
          </a:p>
        </p:txBody>
      </p:sp>
      <p:sp>
        <p:nvSpPr>
          <p:cNvPr id="15" name="Footer Placeholder 4"/>
          <p:cNvSpPr>
            <a:spLocks noGrp="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5714949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20EC1A-8E4F-4B67-A814-9604E3AA5B38}" type="datetimeFigureOut">
              <a:rPr lang="el-GR"/>
              <a:pPr>
                <a:defRPr/>
              </a:pPr>
              <a:t>5/11/2015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43D1845B-EBB3-45BC-BEB7-EE0A79621178}" type="slidenum">
              <a:rPr lang="el-GR"/>
              <a:pPr>
                <a:defRPr/>
              </a:pPr>
              <a:t>‹#›</a:t>
            </a:fld>
            <a:endParaRPr lang="el-GR"/>
          </a:p>
        </p:txBody>
      </p:sp>
    </p:spTree>
    <p:extLst>
      <p:ext uri="{BB962C8B-B14F-4D97-AF65-F5344CB8AC3E}">
        <p14:creationId xmlns:p14="http://schemas.microsoft.com/office/powerpoint/2010/main" val="78680281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l-GR"/>
          </a:p>
        </p:txBody>
      </p:sp>
      <p:sp>
        <p:nvSpPr>
          <p:cNvPr id="16" name="Date Placeholder 3"/>
          <p:cNvSpPr>
            <a:spLocks noGrp="1"/>
          </p:cNvSpPr>
          <p:nvPr>
            <p:ph type="dt" sz="half" idx="11"/>
          </p:nvPr>
        </p:nvSpPr>
        <p:spPr/>
        <p:txBody>
          <a:bodyPr/>
          <a:lstStyle>
            <a:lvl1pPr>
              <a:defRPr/>
            </a:lvl1pPr>
          </a:lstStyle>
          <a:p>
            <a:pPr>
              <a:defRPr/>
            </a:pPr>
            <a:fld id="{0D4B2419-3723-4785-B05C-B386B5D86E61}" type="datetimeFigureOut">
              <a:rPr lang="el-GR"/>
              <a:pPr>
                <a:defRPr/>
              </a:pPr>
              <a:t>5/11/2015</a:t>
            </a:fld>
            <a:endParaRPr lang="el-G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6D8131E-BB66-4F43-AA7A-41D5809AA2AD}" type="slidenum">
              <a:rPr lang="el-GR"/>
              <a:pPr>
                <a:defRPr/>
              </a:pPr>
              <a:t>‹#›</a:t>
            </a:fld>
            <a:endParaRPr lang="el-GR"/>
          </a:p>
        </p:txBody>
      </p:sp>
    </p:spTree>
    <p:extLst>
      <p:ext uri="{BB962C8B-B14F-4D97-AF65-F5344CB8AC3E}">
        <p14:creationId xmlns:p14="http://schemas.microsoft.com/office/powerpoint/2010/main" val="23797093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8DF4EFD8-FB8A-49F0-9F99-FAABDE612C38}" type="datetimeFigureOut">
              <a:rPr lang="el-GR"/>
              <a:pPr>
                <a:defRPr/>
              </a:pPr>
              <a:t>5/11/2015</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lvl1pPr>
          </a:lstStyle>
          <a:p>
            <a:pPr>
              <a:defRPr/>
            </a:pPr>
            <a:fld id="{15188959-DF95-4012-AD23-2D71D0697887}" type="slidenum">
              <a:rPr lang="el-GR"/>
              <a:pPr>
                <a:defRPr/>
              </a:pPr>
              <a:t>‹#›</a:t>
            </a:fld>
            <a:endParaRPr lang="el-GR"/>
          </a:p>
        </p:txBody>
      </p:sp>
    </p:spTree>
    <p:extLst>
      <p:ext uri="{BB962C8B-B14F-4D97-AF65-F5344CB8AC3E}">
        <p14:creationId xmlns:p14="http://schemas.microsoft.com/office/powerpoint/2010/main" val="145516675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40E3D8B3-F25D-431C-A077-41F04B2FB269}" type="datetimeFigureOut">
              <a:rPr lang="el-GR"/>
              <a:pPr>
                <a:defRPr/>
              </a:pPr>
              <a:t>5/11/2015</a:t>
            </a:fld>
            <a:endParaRPr lang="el-G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l-G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112A096A-EE3E-4FB0-A5DA-982FE1B323CA}" type="slidenum">
              <a:rPr lang="el-GR"/>
              <a:pPr>
                <a:defRPr/>
              </a:pPr>
              <a:t>‹#›</a:t>
            </a:fld>
            <a:endParaRPr lang="el-GR"/>
          </a:p>
        </p:txBody>
      </p:sp>
    </p:spTree>
    <p:extLst>
      <p:ext uri="{BB962C8B-B14F-4D97-AF65-F5344CB8AC3E}">
        <p14:creationId xmlns:p14="http://schemas.microsoft.com/office/powerpoint/2010/main" val="8916176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F566440-0BD1-4715-A287-F470A1E7B942}" type="datetimeFigureOut">
              <a:rPr lang="el-GR"/>
              <a:pPr>
                <a:defRPr/>
              </a:pPr>
              <a:t>5/11/2015</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B365B4A-00A0-48B2-9ABE-3C698722E1BD}" type="slidenum">
              <a:rPr lang="el-GR"/>
              <a:pPr>
                <a:defRPr/>
              </a:pPr>
              <a:t>‹#›</a:t>
            </a:fld>
            <a:endParaRPr lang="el-GR"/>
          </a:p>
        </p:txBody>
      </p:sp>
    </p:spTree>
    <p:extLst>
      <p:ext uri="{BB962C8B-B14F-4D97-AF65-F5344CB8AC3E}">
        <p14:creationId xmlns:p14="http://schemas.microsoft.com/office/powerpoint/2010/main" val="169842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FAFE6AFF-9ACE-4834-8963-5980E9838106}" type="datetimeFigureOut">
              <a:rPr lang="el-GR"/>
              <a:pPr>
                <a:defRPr/>
              </a:pPr>
              <a:t>5/11/2015</a:t>
            </a:fld>
            <a:endParaRPr lang="el-GR"/>
          </a:p>
        </p:txBody>
      </p:sp>
      <p:sp>
        <p:nvSpPr>
          <p:cNvPr id="9" name="Footer Placeholder 2"/>
          <p:cNvSpPr>
            <a:spLocks noGrp="1"/>
          </p:cNvSpPr>
          <p:nvPr>
            <p:ph type="ftr" sz="quarter" idx="11"/>
          </p:nvPr>
        </p:nvSpPr>
        <p:spPr/>
        <p:txBody>
          <a:bodyPr/>
          <a:lstStyle>
            <a:lvl1pPr>
              <a:defRPr/>
            </a:lvl1pPr>
          </a:lstStyle>
          <a:p>
            <a:pPr>
              <a:defRPr/>
            </a:pPr>
            <a:endParaRPr lang="el-G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5FD0B2D6-FD1A-466E-90F8-0738E3A6CEFA}" type="slidenum">
              <a:rPr lang="el-GR"/>
              <a:pPr>
                <a:defRPr/>
              </a:pPr>
              <a:t>‹#›</a:t>
            </a:fld>
            <a:endParaRPr lang="el-GR"/>
          </a:p>
        </p:txBody>
      </p:sp>
    </p:spTree>
    <p:extLst>
      <p:ext uri="{BB962C8B-B14F-4D97-AF65-F5344CB8AC3E}">
        <p14:creationId xmlns:p14="http://schemas.microsoft.com/office/powerpoint/2010/main" val="37064749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0AFEE324-DA0C-4F17-AE12-9FC7E700061D}" type="slidenum">
              <a:rPr lang="el-GR"/>
              <a:pPr>
                <a:defRPr/>
              </a:pPr>
              <a:t>‹#›</a:t>
            </a:fld>
            <a:endParaRPr lang="el-GR"/>
          </a:p>
        </p:txBody>
      </p:sp>
      <p:sp>
        <p:nvSpPr>
          <p:cNvPr id="17" name="Date Placeholder 4"/>
          <p:cNvSpPr>
            <a:spLocks noGrp="1"/>
          </p:cNvSpPr>
          <p:nvPr>
            <p:ph type="dt" sz="half" idx="11"/>
          </p:nvPr>
        </p:nvSpPr>
        <p:spPr/>
        <p:txBody>
          <a:bodyPr/>
          <a:lstStyle>
            <a:lvl1pPr>
              <a:defRPr/>
            </a:lvl1pPr>
          </a:lstStyle>
          <a:p>
            <a:pPr>
              <a:defRPr/>
            </a:pPr>
            <a:fld id="{FB3C621B-D664-4239-ADC2-A05A5B5AFD48}" type="datetimeFigureOut">
              <a:rPr lang="el-GR"/>
              <a:pPr>
                <a:defRPr/>
              </a:pPr>
              <a:t>5/11/2015</a:t>
            </a:fld>
            <a:endParaRPr lang="el-G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l-GR"/>
          </a:p>
        </p:txBody>
      </p:sp>
    </p:spTree>
    <p:extLst>
      <p:ext uri="{BB962C8B-B14F-4D97-AF65-F5344CB8AC3E}">
        <p14:creationId xmlns:p14="http://schemas.microsoft.com/office/powerpoint/2010/main" val="179291292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601D25B4-116A-4E72-B55E-79A7CB6C533A}" type="slidenum">
              <a:rPr lang="el-GR"/>
              <a:pPr>
                <a:defRPr/>
              </a:pPr>
              <a:t>‹#›</a:t>
            </a:fld>
            <a:endParaRPr lang="el-G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D8F3D37B-4154-47CE-B2AD-3145EE32AE23}" type="datetimeFigureOut">
              <a:rPr lang="el-GR"/>
              <a:pPr>
                <a:defRPr/>
              </a:pPr>
              <a:t>5/11/2015</a:t>
            </a:fld>
            <a:endParaRPr lang="el-G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l-GR"/>
          </a:p>
        </p:txBody>
      </p:sp>
    </p:spTree>
    <p:extLst>
      <p:ext uri="{BB962C8B-B14F-4D97-AF65-F5344CB8AC3E}">
        <p14:creationId xmlns:p14="http://schemas.microsoft.com/office/powerpoint/2010/main" val="265695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77D55741-21A8-47C9-BA7E-9F48202D6EE8}" type="datetimeFigureOut">
              <a:rPr lang="el-GR"/>
              <a:pPr>
                <a:defRPr/>
              </a:pPr>
              <a:t>5/11/2015</a:t>
            </a:fld>
            <a:endParaRPr lang="el-G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l-G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9730C45F-ABF1-443C-BBC7-5EE1E080A51D}" type="slidenum">
              <a:rPr lang="el-GR"/>
              <a:pPr>
                <a:defRPr/>
              </a:pPr>
              <a:t>‹#›</a:t>
            </a:fld>
            <a:endParaRPr lang="el-GR"/>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iming>
    <p:tnLst>
      <p:par>
        <p:cTn id="1" dur="indefinite" restart="never" nodeType="tmRoot"/>
      </p:par>
    </p:tnLst>
  </p:timing>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044576" y="332656"/>
            <a:ext cx="6983413" cy="1323439"/>
          </a:xfrm>
          <a:prstGeom prst="rect">
            <a:avLst/>
          </a:prstGeom>
          <a:solidFill>
            <a:schemeClr val="bg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l-GR" sz="4000" b="1" dirty="0">
                <a:solidFill>
                  <a:srgbClr val="002060"/>
                </a:solidFill>
                <a:effectLst>
                  <a:outerShdw blurRad="38100" dist="38100" dir="2700000" algn="tl">
                    <a:srgbClr val="000000"/>
                  </a:outerShdw>
                </a:effectLst>
              </a:rPr>
              <a:t>Οι Γενιές των Υπολογιστών </a:t>
            </a:r>
            <a:r>
              <a:rPr lang="el-GR" sz="4000" b="1" dirty="0" smtClean="0">
                <a:solidFill>
                  <a:srgbClr val="00FF00"/>
                </a:solidFill>
                <a:effectLst>
                  <a:outerShdw blurRad="38100" dist="38100" dir="2700000" algn="tl">
                    <a:srgbClr val="000000"/>
                  </a:outerShdw>
                </a:effectLst>
              </a:rPr>
              <a:t>1</a:t>
            </a:r>
            <a:r>
              <a:rPr lang="el-GR" sz="4000" b="1" baseline="30000" dirty="0" smtClean="0">
                <a:solidFill>
                  <a:srgbClr val="00FF00"/>
                </a:solidFill>
                <a:effectLst>
                  <a:outerShdw blurRad="38100" dist="38100" dir="2700000" algn="tl">
                    <a:srgbClr val="000000"/>
                  </a:outerShdw>
                </a:effectLst>
              </a:rPr>
              <a:t>η</a:t>
            </a:r>
            <a:r>
              <a:rPr lang="el-GR" sz="4000" b="1" dirty="0" smtClean="0">
                <a:solidFill>
                  <a:srgbClr val="00FF00"/>
                </a:solidFill>
                <a:effectLst>
                  <a:outerShdw blurRad="38100" dist="38100" dir="2700000" algn="tl">
                    <a:srgbClr val="000000"/>
                  </a:outerShdw>
                </a:effectLst>
              </a:rPr>
              <a:t> Γενιά</a:t>
            </a:r>
            <a:r>
              <a:rPr lang="el-GR" sz="4000" b="1" dirty="0" smtClean="0">
                <a:solidFill>
                  <a:srgbClr val="0000FF"/>
                </a:solidFill>
                <a:effectLst>
                  <a:outerShdw blurRad="38100" dist="38100" dir="2700000" algn="tl">
                    <a:srgbClr val="000000"/>
                  </a:outerShdw>
                </a:effectLst>
              </a:rPr>
              <a:t> </a:t>
            </a:r>
            <a:r>
              <a:rPr lang="el-GR" sz="4000" b="1" dirty="0">
                <a:solidFill>
                  <a:srgbClr val="002060"/>
                </a:solidFill>
                <a:effectLst>
                  <a:outerShdw blurRad="38100" dist="38100" dir="2700000" algn="tl">
                    <a:srgbClr val="000000"/>
                  </a:outerShdw>
                </a:effectLst>
              </a:rPr>
              <a:t>(</a:t>
            </a:r>
            <a:r>
              <a:rPr lang="el-GR" sz="4000" b="1" dirty="0">
                <a:solidFill>
                  <a:srgbClr val="FF0000"/>
                </a:solidFill>
                <a:effectLst>
                  <a:outerShdw blurRad="38100" dist="38100" dir="2700000" algn="tl">
                    <a:srgbClr val="000000"/>
                  </a:outerShdw>
                </a:effectLst>
              </a:rPr>
              <a:t>Δεκαετία του </a:t>
            </a:r>
            <a:r>
              <a:rPr lang="el-GR" sz="4000" b="1" u="sng" dirty="0">
                <a:solidFill>
                  <a:srgbClr val="FFFF00"/>
                </a:solidFill>
                <a:effectLst>
                  <a:outerShdw blurRad="38100" dist="38100" dir="2700000" algn="tl">
                    <a:srgbClr val="000000"/>
                  </a:outerShdw>
                </a:effectLst>
              </a:rPr>
              <a:t>40</a:t>
            </a:r>
            <a:r>
              <a:rPr lang="el-GR" sz="4000" b="1" dirty="0">
                <a:solidFill>
                  <a:srgbClr val="FFFF00"/>
                </a:solidFill>
                <a:effectLst>
                  <a:outerShdw blurRad="38100" dist="38100" dir="2700000" algn="tl">
                    <a:srgbClr val="000000"/>
                  </a:outerShdw>
                </a:effectLst>
              </a:rPr>
              <a:t>’</a:t>
            </a:r>
            <a:r>
              <a:rPr lang="el-GR" sz="4000" b="1" dirty="0">
                <a:solidFill>
                  <a:srgbClr val="002060"/>
                </a:solidFill>
                <a:effectLst>
                  <a:outerShdw blurRad="38100" dist="38100" dir="2700000" algn="tl">
                    <a:srgbClr val="000000"/>
                  </a:outerShdw>
                </a:effectLst>
              </a:rPr>
              <a:t>)</a:t>
            </a:r>
            <a:endParaRPr lang="en-US" sz="4000" b="1" dirty="0">
              <a:solidFill>
                <a:srgbClr val="002060"/>
              </a:solidFill>
              <a:effectLst>
                <a:outerShdw blurRad="38100" dist="38100" dir="2700000" algn="tl">
                  <a:srgbClr val="000000"/>
                </a:outerShdw>
              </a:effectLst>
            </a:endParaRPr>
          </a:p>
        </p:txBody>
      </p:sp>
      <p:sp>
        <p:nvSpPr>
          <p:cNvPr id="3" name="Rectangle 5"/>
          <p:cNvSpPr>
            <a:spLocks noChangeArrowheads="1"/>
          </p:cNvSpPr>
          <p:nvPr/>
        </p:nvSpPr>
        <p:spPr bwMode="auto">
          <a:xfrm>
            <a:off x="34925" y="1664617"/>
            <a:ext cx="5113338" cy="2384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742950" lvl="1" indent="-563563" algn="l" eaLnBrk="1" hangingPunct="1">
              <a:spcBef>
                <a:spcPct val="20000"/>
              </a:spcBef>
              <a:spcAft>
                <a:spcPts val="600"/>
              </a:spcAft>
              <a:buClr>
                <a:srgbClr val="FF3300"/>
              </a:buClr>
              <a:buFont typeface="Wingdings" pitchFamily="2" charset="2"/>
              <a:buChar char="µ"/>
            </a:pPr>
            <a:r>
              <a:rPr lang="el-GR" sz="1600" b="1" u="sng" dirty="0">
                <a:solidFill>
                  <a:srgbClr val="006600"/>
                </a:solidFill>
                <a:effectLst/>
              </a:rPr>
              <a:t>Λυχνίες κενού</a:t>
            </a:r>
            <a:endParaRPr lang="en-US" sz="1600" b="1" u="sng" dirty="0">
              <a:solidFill>
                <a:srgbClr val="006600"/>
              </a:solidFill>
              <a:effectLst/>
            </a:endParaRPr>
          </a:p>
          <a:p>
            <a:pPr marL="742950" lvl="1" indent="-563563" algn="l" eaLnBrk="1" hangingPunct="1">
              <a:spcBef>
                <a:spcPct val="20000"/>
              </a:spcBef>
              <a:buClr>
                <a:srgbClr val="FF3300"/>
              </a:buClr>
              <a:buFont typeface="Wingdings" pitchFamily="2" charset="2"/>
              <a:buChar char="µ"/>
            </a:pPr>
            <a:r>
              <a:rPr lang="el-GR" sz="1600" b="1" dirty="0">
                <a:solidFill>
                  <a:srgbClr val="002060"/>
                </a:solidFill>
                <a:effectLst/>
              </a:rPr>
              <a:t>Κατανάλωναν </a:t>
            </a:r>
            <a:r>
              <a:rPr lang="el-GR" sz="1600" b="1" dirty="0" smtClean="0">
                <a:solidFill>
                  <a:srgbClr val="FF3300"/>
                </a:solidFill>
                <a:effectLst/>
              </a:rPr>
              <a:t>μέγιστη </a:t>
            </a:r>
            <a:r>
              <a:rPr lang="el-GR" sz="1600" b="1" dirty="0" smtClean="0">
                <a:solidFill>
                  <a:srgbClr val="002060"/>
                </a:solidFill>
                <a:effectLst/>
              </a:rPr>
              <a:t>ποσότητα ρεύματος</a:t>
            </a:r>
          </a:p>
          <a:p>
            <a:pPr marL="742950" lvl="1" indent="-563563" algn="l" eaLnBrk="1" hangingPunct="1">
              <a:spcBef>
                <a:spcPct val="20000"/>
              </a:spcBef>
              <a:buClr>
                <a:srgbClr val="FF3300"/>
              </a:buClr>
              <a:buFont typeface="Wingdings" pitchFamily="2" charset="2"/>
              <a:buChar char="µ"/>
            </a:pPr>
            <a:r>
              <a:rPr lang="el-GR" sz="1600" b="1" dirty="0" smtClean="0">
                <a:solidFill>
                  <a:srgbClr val="FF3300"/>
                </a:solidFill>
                <a:effectLst/>
              </a:rPr>
              <a:t>Πολύ χαμηλή</a:t>
            </a:r>
            <a:r>
              <a:rPr lang="el-GR" sz="1600" b="1" dirty="0" smtClean="0">
                <a:solidFill>
                  <a:schemeClr val="bg2"/>
                </a:solidFill>
                <a:effectLst/>
              </a:rPr>
              <a:t> </a:t>
            </a:r>
            <a:r>
              <a:rPr lang="el-GR" sz="1600" b="1" dirty="0">
                <a:solidFill>
                  <a:srgbClr val="002060"/>
                </a:solidFill>
                <a:effectLst/>
              </a:rPr>
              <a:t>αξιοπιστία</a:t>
            </a:r>
            <a:endParaRPr lang="en-US" sz="1600" b="1" dirty="0">
              <a:solidFill>
                <a:srgbClr val="002060"/>
              </a:solidFill>
              <a:effectLst/>
            </a:endParaRPr>
          </a:p>
          <a:p>
            <a:pPr marL="742950" lvl="1" indent="-563563" algn="l" eaLnBrk="1" hangingPunct="1">
              <a:spcBef>
                <a:spcPct val="20000"/>
              </a:spcBef>
              <a:buClr>
                <a:srgbClr val="FF3300"/>
              </a:buClr>
              <a:buFont typeface="Wingdings" pitchFamily="2" charset="2"/>
              <a:buChar char="µ"/>
            </a:pPr>
            <a:r>
              <a:rPr lang="el-GR" sz="1600" b="1" dirty="0" smtClean="0">
                <a:solidFill>
                  <a:srgbClr val="FF3300"/>
                </a:solidFill>
                <a:effectLst/>
              </a:rPr>
              <a:t>Τεράστιο</a:t>
            </a:r>
            <a:r>
              <a:rPr lang="el-GR" sz="1600" b="1" dirty="0" smtClean="0">
                <a:solidFill>
                  <a:schemeClr val="bg2"/>
                </a:solidFill>
                <a:effectLst/>
              </a:rPr>
              <a:t> </a:t>
            </a:r>
            <a:r>
              <a:rPr lang="el-GR" sz="1600" b="1" dirty="0" smtClean="0">
                <a:solidFill>
                  <a:srgbClr val="002060"/>
                </a:solidFill>
                <a:effectLst/>
              </a:rPr>
              <a:t>μέγεθος</a:t>
            </a:r>
          </a:p>
          <a:p>
            <a:pPr marL="742950" lvl="1" indent="-563563" algn="l" eaLnBrk="1" hangingPunct="1">
              <a:spcBef>
                <a:spcPct val="20000"/>
              </a:spcBef>
              <a:buClr>
                <a:srgbClr val="FF3300"/>
              </a:buClr>
              <a:buFont typeface="Wingdings" pitchFamily="2" charset="2"/>
              <a:buChar char="µ"/>
            </a:pPr>
            <a:r>
              <a:rPr lang="el-GR" sz="1600" b="1" dirty="0" smtClean="0">
                <a:solidFill>
                  <a:srgbClr val="FF3300"/>
                </a:solidFill>
                <a:effectLst/>
              </a:rPr>
              <a:t>Τεράστιο </a:t>
            </a:r>
            <a:r>
              <a:rPr lang="el-GR" sz="1600" b="1" dirty="0" smtClean="0">
                <a:solidFill>
                  <a:srgbClr val="002060"/>
                </a:solidFill>
                <a:effectLst/>
              </a:rPr>
              <a:t>κόστος</a:t>
            </a:r>
            <a:r>
              <a:rPr lang="el-GR" sz="1600" b="1" dirty="0" smtClean="0">
                <a:solidFill>
                  <a:schemeClr val="bg2"/>
                </a:solidFill>
                <a:effectLst/>
              </a:rPr>
              <a:t> </a:t>
            </a:r>
            <a:r>
              <a:rPr lang="el-GR" sz="1600" b="1" dirty="0" smtClean="0">
                <a:solidFill>
                  <a:srgbClr val="002060"/>
                </a:solidFill>
                <a:effectLst/>
              </a:rPr>
              <a:t>(</a:t>
            </a:r>
            <a:r>
              <a:rPr lang="el-GR" sz="1600" b="1" i="1" dirty="0">
                <a:solidFill>
                  <a:srgbClr val="0000FF"/>
                </a:solidFill>
                <a:effectLst/>
              </a:rPr>
              <a:t>πάνω από $500.000</a:t>
            </a:r>
            <a:r>
              <a:rPr lang="el-GR" sz="1600" b="1" dirty="0" smtClean="0">
                <a:solidFill>
                  <a:srgbClr val="002060"/>
                </a:solidFill>
                <a:effectLst/>
              </a:rPr>
              <a:t>)</a:t>
            </a:r>
            <a:endParaRPr lang="el-GR" sz="1600" b="1" dirty="0">
              <a:solidFill>
                <a:srgbClr val="002060"/>
              </a:solidFill>
              <a:effectLst/>
            </a:endParaRPr>
          </a:p>
          <a:p>
            <a:pPr marL="742950" lvl="1" indent="-563563" algn="l" eaLnBrk="1" hangingPunct="1">
              <a:spcBef>
                <a:spcPct val="20000"/>
              </a:spcBef>
              <a:buClr>
                <a:srgbClr val="FF3300"/>
              </a:buClr>
              <a:buFont typeface="Wingdings" pitchFamily="2" charset="2"/>
              <a:buChar char="µ"/>
            </a:pPr>
            <a:r>
              <a:rPr lang="el-GR" sz="1600" b="1" dirty="0" smtClean="0">
                <a:solidFill>
                  <a:srgbClr val="002060"/>
                </a:solidFill>
                <a:effectLst/>
              </a:rPr>
              <a:t>Κατασκευή του υπολογιστή </a:t>
            </a:r>
            <a:r>
              <a:rPr lang="en-US" sz="1600" b="1" dirty="0">
                <a:solidFill>
                  <a:srgbClr val="0000FF"/>
                </a:solidFill>
                <a:effectLst/>
              </a:rPr>
              <a:t>ENIAC</a:t>
            </a:r>
            <a:endParaRPr lang="el-GR" sz="1600" b="1" dirty="0">
              <a:solidFill>
                <a:srgbClr val="0000FF"/>
              </a:solidFill>
              <a:effectLst/>
            </a:endParaRPr>
          </a:p>
          <a:p>
            <a:pPr marL="742950" lvl="1" indent="-563563" algn="l" eaLnBrk="1" hangingPunct="1">
              <a:spcBef>
                <a:spcPct val="20000"/>
              </a:spcBef>
              <a:buClr>
                <a:srgbClr val="FF3300"/>
              </a:buClr>
              <a:buFont typeface="Wingdings" pitchFamily="2" charset="2"/>
              <a:buChar char="µ"/>
            </a:pPr>
            <a:r>
              <a:rPr lang="el-GR" sz="1600" b="1" dirty="0">
                <a:solidFill>
                  <a:srgbClr val="002060"/>
                </a:solidFill>
                <a:effectLst/>
              </a:rPr>
              <a:t>Ταχύτητα</a:t>
            </a:r>
            <a:r>
              <a:rPr lang="el-GR" sz="1600" b="1" dirty="0">
                <a:effectLst/>
              </a:rPr>
              <a:t> </a:t>
            </a:r>
            <a:r>
              <a:rPr lang="el-GR" sz="1600" b="1" dirty="0">
                <a:solidFill>
                  <a:srgbClr val="FF3300"/>
                </a:solidFill>
                <a:effectLst/>
              </a:rPr>
              <a:t>πολύ αργή</a:t>
            </a:r>
            <a:r>
              <a:rPr lang="el-GR" sz="1600" b="1" dirty="0">
                <a:effectLst/>
              </a:rPr>
              <a:t> </a:t>
            </a:r>
            <a:r>
              <a:rPr lang="el-GR" sz="1600" b="1" dirty="0" smtClean="0">
                <a:effectLst/>
              </a:rPr>
              <a:t>                                </a:t>
            </a:r>
            <a:r>
              <a:rPr lang="el-GR" sz="1600" b="1" dirty="0" smtClean="0">
                <a:solidFill>
                  <a:srgbClr val="002060"/>
                </a:solidFill>
                <a:effectLst/>
              </a:rPr>
              <a:t>(</a:t>
            </a:r>
            <a:r>
              <a:rPr lang="en-US" sz="1600" b="1" i="1" u="sng" dirty="0" smtClean="0">
                <a:solidFill>
                  <a:srgbClr val="0000FF"/>
                </a:solidFill>
                <a:effectLst/>
              </a:rPr>
              <a:t>300</a:t>
            </a:r>
            <a:r>
              <a:rPr lang="el-GR" sz="1600" b="1" i="1" dirty="0" smtClean="0">
                <a:solidFill>
                  <a:srgbClr val="0000FF"/>
                </a:solidFill>
                <a:effectLst/>
              </a:rPr>
              <a:t> </a:t>
            </a:r>
            <a:r>
              <a:rPr lang="el-GR" sz="1600" b="1" i="1" dirty="0">
                <a:solidFill>
                  <a:srgbClr val="0000FF"/>
                </a:solidFill>
                <a:effectLst/>
              </a:rPr>
              <a:t>πράξεις το </a:t>
            </a:r>
            <a:r>
              <a:rPr lang="el-GR" sz="1600" b="1" i="1" dirty="0" smtClean="0">
                <a:solidFill>
                  <a:srgbClr val="0000FF"/>
                </a:solidFill>
                <a:effectLst/>
              </a:rPr>
              <a:t>δευτερόλεπτο</a:t>
            </a:r>
            <a:r>
              <a:rPr lang="el-GR" sz="1600" b="1" dirty="0" smtClean="0">
                <a:solidFill>
                  <a:srgbClr val="002060"/>
                </a:solidFill>
                <a:effectLst/>
              </a:rPr>
              <a:t>)</a:t>
            </a:r>
            <a:endParaRPr lang="en-US" sz="1600" b="1" dirty="0">
              <a:solidFill>
                <a:srgbClr val="002060"/>
              </a:solidFill>
              <a:effectLst/>
            </a:endParaRPr>
          </a:p>
        </p:txBody>
      </p:sp>
      <p:pic>
        <p:nvPicPr>
          <p:cNvPr id="4" name="Picture 6" descr="eni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178" y="1822521"/>
            <a:ext cx="3096269" cy="2020319"/>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7" descr="FigAp-06"/>
          <p:cNvPicPr>
            <a:picLocks noChangeAspect="1" noChangeArrowheads="1"/>
          </p:cNvPicPr>
          <p:nvPr/>
        </p:nvPicPr>
        <p:blipFill>
          <a:blip r:embed="rId3">
            <a:lum bright="30000" contrast="12000"/>
            <a:extLst>
              <a:ext uri="{28A0092B-C50C-407E-A947-70E740481C1C}">
                <a14:useLocalDpi xmlns:a14="http://schemas.microsoft.com/office/drawing/2010/main" val="0"/>
              </a:ext>
            </a:extLst>
          </a:blip>
          <a:srcRect/>
          <a:stretch>
            <a:fillRect/>
          </a:stretch>
        </p:blipFill>
        <p:spPr bwMode="auto">
          <a:xfrm>
            <a:off x="2311919" y="4049487"/>
            <a:ext cx="2476105" cy="1003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2055" y="4061125"/>
            <a:ext cx="1080584" cy="100982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635" y="3937471"/>
            <a:ext cx="3527425" cy="11334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1"/>
          <p:cNvSpPr>
            <a:spLocks noChangeArrowheads="1"/>
          </p:cNvSpPr>
          <p:nvPr/>
        </p:nvSpPr>
        <p:spPr bwMode="auto">
          <a:xfrm>
            <a:off x="539552" y="5149641"/>
            <a:ext cx="80724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l-GR" sz="2000" b="1" dirty="0">
                <a:solidFill>
                  <a:srgbClr val="002060"/>
                </a:solidFill>
                <a:latin typeface="Arial" pitchFamily="34" charset="0"/>
                <a:cs typeface="Arial" pitchFamily="34" charset="0"/>
              </a:rPr>
              <a:t>Η γενιά αυτή κράτησε από το 194</a:t>
            </a:r>
            <a:r>
              <a:rPr lang="en-GB" sz="2000" b="1" dirty="0">
                <a:solidFill>
                  <a:srgbClr val="002060"/>
                </a:solidFill>
                <a:latin typeface="Arial" pitchFamily="34" charset="0"/>
                <a:cs typeface="Arial" pitchFamily="34" charset="0"/>
              </a:rPr>
              <a:t>6</a:t>
            </a:r>
            <a:r>
              <a:rPr lang="el-GR" sz="2000" b="1" dirty="0">
                <a:solidFill>
                  <a:srgbClr val="002060"/>
                </a:solidFill>
                <a:latin typeface="Arial" pitchFamily="34" charset="0"/>
                <a:cs typeface="Arial" pitchFamily="34" charset="0"/>
              </a:rPr>
              <a:t>-195</a:t>
            </a:r>
            <a:r>
              <a:rPr lang="en-GB" sz="2000" b="1" dirty="0">
                <a:solidFill>
                  <a:srgbClr val="002060"/>
                </a:solidFill>
                <a:latin typeface="Arial" pitchFamily="34" charset="0"/>
                <a:cs typeface="Arial" pitchFamily="34" charset="0"/>
              </a:rPr>
              <a:t>6</a:t>
            </a:r>
            <a:r>
              <a:rPr lang="el-GR" sz="2000" b="1" dirty="0">
                <a:solidFill>
                  <a:srgbClr val="002060"/>
                </a:solidFill>
                <a:latin typeface="Arial" pitchFamily="34" charset="0"/>
                <a:cs typeface="Arial" pitchFamily="34" charset="0"/>
              </a:rPr>
              <a:t> και το κύριο δομικό στοιχείο των υπολογιστών αυτής της γενιάς ήταν οι </a:t>
            </a:r>
            <a:r>
              <a:rPr lang="el-GR" sz="2000" b="1" i="1" dirty="0">
                <a:solidFill>
                  <a:srgbClr val="006600"/>
                </a:solidFill>
                <a:latin typeface="Arial" pitchFamily="34" charset="0"/>
                <a:cs typeface="Arial" pitchFamily="34" charset="0"/>
              </a:rPr>
              <a:t>λυχνίες</a:t>
            </a:r>
            <a:r>
              <a:rPr lang="en-GB" sz="2000" b="1" i="1" dirty="0">
                <a:solidFill>
                  <a:srgbClr val="006600"/>
                </a:solidFill>
                <a:latin typeface="Arial" pitchFamily="34" charset="0"/>
                <a:cs typeface="Arial" pitchFamily="34" charset="0"/>
              </a:rPr>
              <a:t> </a:t>
            </a:r>
            <a:r>
              <a:rPr lang="el-GR" sz="2000" b="1" i="1" dirty="0">
                <a:solidFill>
                  <a:srgbClr val="006600"/>
                </a:solidFill>
                <a:latin typeface="Arial" pitchFamily="34" charset="0"/>
                <a:cs typeface="Arial" pitchFamily="34" charset="0"/>
              </a:rPr>
              <a:t>κενού</a:t>
            </a:r>
            <a:r>
              <a:rPr lang="el-GR" sz="2000" b="1" dirty="0">
                <a:solidFill>
                  <a:srgbClr val="002060"/>
                </a:solidFill>
                <a:latin typeface="Arial" pitchFamily="34" charset="0"/>
                <a:cs typeface="Arial" pitchFamily="34" charset="0"/>
              </a:rPr>
              <a:t>. </a:t>
            </a:r>
          </a:p>
        </p:txBody>
      </p:sp>
    </p:spTree>
    <p:extLst>
      <p:ext uri="{BB962C8B-B14F-4D97-AF65-F5344CB8AC3E}">
        <p14:creationId xmlns:p14="http://schemas.microsoft.com/office/powerpoint/2010/main" val="3545023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28625" y="3429000"/>
            <a:ext cx="8358188" cy="2714625"/>
          </a:xfrm>
          <a:prstGeom prst="rect">
            <a:avLst/>
          </a:prstGeom>
          <a:solidFill>
            <a:schemeClr val="accent3">
              <a:lumMod val="20000"/>
              <a:lumOff val="80000"/>
            </a:schemeClr>
          </a:solidFill>
          <a:ln w="952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4" name="Rectangle 3"/>
          <p:cNvSpPr/>
          <p:nvPr/>
        </p:nvSpPr>
        <p:spPr>
          <a:xfrm>
            <a:off x="428625" y="428625"/>
            <a:ext cx="8358188" cy="2786063"/>
          </a:xfrm>
          <a:prstGeom prst="rect">
            <a:avLst/>
          </a:prstGeom>
          <a:solidFill>
            <a:schemeClr val="accent3">
              <a:lumMod val="20000"/>
              <a:lumOff val="80000"/>
            </a:schemeClr>
          </a:solidFill>
          <a:ln w="952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4340" name="Rectangle 1"/>
          <p:cNvSpPr>
            <a:spLocks noChangeArrowheads="1"/>
          </p:cNvSpPr>
          <p:nvPr/>
        </p:nvSpPr>
        <p:spPr bwMode="auto">
          <a:xfrm>
            <a:off x="571500" y="571808"/>
            <a:ext cx="80010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l-GR" sz="1900" dirty="0">
                <a:solidFill>
                  <a:srgbClr val="333333"/>
                </a:solidFill>
                <a:latin typeface="Cambria" pitchFamily="18" charset="0"/>
                <a:cs typeface="Times New Roman" pitchFamily="18" charset="0"/>
              </a:rPr>
              <a:t>Ο </a:t>
            </a:r>
            <a:r>
              <a:rPr lang="el-GR" sz="1900" i="1" dirty="0" err="1">
                <a:solidFill>
                  <a:srgbClr val="0000FF"/>
                </a:solidFill>
                <a:latin typeface="Cambria" pitchFamily="18" charset="0"/>
                <a:cs typeface="Times New Roman" pitchFamily="18" charset="0"/>
              </a:rPr>
              <a:t>Eniac</a:t>
            </a:r>
            <a:r>
              <a:rPr lang="el-GR" sz="1900" b="1" i="1" dirty="0">
                <a:solidFill>
                  <a:srgbClr val="333333"/>
                </a:solidFill>
                <a:latin typeface="Cambria" pitchFamily="18" charset="0"/>
                <a:cs typeface="Times New Roman" pitchFamily="18" charset="0"/>
              </a:rPr>
              <a:t> </a:t>
            </a:r>
            <a:r>
              <a:rPr lang="el-GR" sz="1900" dirty="0">
                <a:solidFill>
                  <a:srgbClr val="333333"/>
                </a:solidFill>
                <a:latin typeface="Cambria" pitchFamily="18" charset="0"/>
                <a:cs typeface="Times New Roman" pitchFamily="18" charset="0"/>
              </a:rPr>
              <a:t>θεωρείται σήμερα σαν ο πρώτος Η/Υ, κατασκευάστηκε το </a:t>
            </a:r>
            <a:r>
              <a:rPr lang="el-GR" sz="1900" dirty="0" smtClean="0">
                <a:solidFill>
                  <a:srgbClr val="333333"/>
                </a:solidFill>
                <a:latin typeface="Cambria" pitchFamily="18" charset="0"/>
                <a:cs typeface="Times New Roman" pitchFamily="18" charset="0"/>
              </a:rPr>
              <a:t>194</a:t>
            </a:r>
            <a:r>
              <a:rPr lang="en-US" sz="1900" dirty="0" smtClean="0">
                <a:solidFill>
                  <a:srgbClr val="333333"/>
                </a:solidFill>
                <a:latin typeface="Cambria" pitchFamily="18" charset="0"/>
                <a:cs typeface="Times New Roman" pitchFamily="18" charset="0"/>
              </a:rPr>
              <a:t>6</a:t>
            </a:r>
            <a:r>
              <a:rPr lang="el-GR" sz="1900" dirty="0" smtClean="0">
                <a:solidFill>
                  <a:srgbClr val="333333"/>
                </a:solidFill>
                <a:latin typeface="Cambria" pitchFamily="18" charset="0"/>
                <a:cs typeface="Times New Roman" pitchFamily="18" charset="0"/>
              </a:rPr>
              <a:t> </a:t>
            </a:r>
            <a:r>
              <a:rPr lang="el-GR" sz="1900" dirty="0">
                <a:solidFill>
                  <a:srgbClr val="333333"/>
                </a:solidFill>
                <a:latin typeface="Cambria" pitchFamily="18" charset="0"/>
                <a:cs typeface="Times New Roman" pitchFamily="18" charset="0"/>
              </a:rPr>
              <a:t>στην </a:t>
            </a:r>
            <a:r>
              <a:rPr lang="el-GR" sz="1900" dirty="0" err="1">
                <a:solidFill>
                  <a:srgbClr val="333333"/>
                </a:solidFill>
                <a:latin typeface="Cambria" pitchFamily="18" charset="0"/>
                <a:cs typeface="Times New Roman" pitchFamily="18" charset="0"/>
              </a:rPr>
              <a:t>Πενσυλβάνια</a:t>
            </a:r>
            <a:r>
              <a:rPr lang="el-GR" sz="1900" dirty="0">
                <a:solidFill>
                  <a:srgbClr val="333333"/>
                </a:solidFill>
                <a:latin typeface="Cambria" pitchFamily="18" charset="0"/>
                <a:cs typeface="Times New Roman" pitchFamily="18" charset="0"/>
              </a:rPr>
              <a:t> των ΗΠΑ και σχεδιάστηκε αρχικά για στρατιωτικές ανάγκες. Αποτελείτο από 19.000 λυχνίες κενού, ζύγιζε 30 τόνους και καταλάμβανε 270 </a:t>
            </a:r>
            <a:r>
              <a:rPr lang="el-GR" sz="1900" dirty="0" err="1">
                <a:solidFill>
                  <a:srgbClr val="333333"/>
                </a:solidFill>
                <a:latin typeface="Cambria" pitchFamily="18" charset="0"/>
                <a:cs typeface="Times New Roman" pitchFamily="18" charset="0"/>
              </a:rPr>
              <a:t>τετρ</a:t>
            </a:r>
            <a:r>
              <a:rPr lang="el-GR" sz="1900" dirty="0">
                <a:solidFill>
                  <a:srgbClr val="333333"/>
                </a:solidFill>
                <a:latin typeface="Cambria" pitchFamily="18" charset="0"/>
                <a:cs typeface="Times New Roman" pitchFamily="18" charset="0"/>
              </a:rPr>
              <a:t>. μέτρα με κατανάλωση ηλεκτρικής ενέργειας 200 KW. Μπορούσε να κάνει 300 πολλαπλασιασμούς το δευτερόλεπτο μόνο.</a:t>
            </a:r>
            <a:endParaRPr lang="el-GR" sz="1900" dirty="0">
              <a:latin typeface="Cambria" pitchFamily="18" charset="0"/>
            </a:endParaRPr>
          </a:p>
          <a:p>
            <a:pPr algn="just" eaLnBrk="0" hangingPunct="0"/>
            <a:r>
              <a:rPr lang="el-GR" sz="1900" dirty="0">
                <a:solidFill>
                  <a:srgbClr val="333333"/>
                </a:solidFill>
                <a:latin typeface="Cambria" pitchFamily="18" charset="0"/>
                <a:cs typeface="Times New Roman" pitchFamily="18" charset="0"/>
              </a:rPr>
              <a:t>Ο </a:t>
            </a:r>
            <a:r>
              <a:rPr lang="el-GR" sz="1900" dirty="0" err="1">
                <a:solidFill>
                  <a:srgbClr val="333333"/>
                </a:solidFill>
                <a:latin typeface="Cambria" pitchFamily="18" charset="0"/>
                <a:cs typeface="Times New Roman" pitchFamily="18" charset="0"/>
              </a:rPr>
              <a:t>Eniac</a:t>
            </a:r>
            <a:r>
              <a:rPr lang="el-GR" sz="1900" dirty="0">
                <a:solidFill>
                  <a:srgbClr val="333333"/>
                </a:solidFill>
                <a:latin typeface="Cambria" pitchFamily="18" charset="0"/>
                <a:cs typeface="Times New Roman" pitchFamily="18" charset="0"/>
              </a:rPr>
              <a:t> χάλαγε συχνά, έκανε πολλά λάθη και είχε το μεγάλο μειονέκτημα ότι κάθε φορά που ήθελαν να τρέξουν ένα καινούργιο πρόγραμμα, έπρεπε να ξηλώσουν και να ξανασυνδέσουν πολλές από τις καλωδιώσεις του.</a:t>
            </a:r>
            <a:endParaRPr lang="el-GR" sz="1900" dirty="0">
              <a:latin typeface="Cambria" pitchFamily="18" charset="0"/>
            </a:endParaRPr>
          </a:p>
        </p:txBody>
      </p:sp>
      <p:pic>
        <p:nvPicPr>
          <p:cNvPr id="14341" name="Picture 4" descr="ENIAC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75" y="3714750"/>
            <a:ext cx="224472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5" descr="ENIAC-board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3714750"/>
            <a:ext cx="280987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6" descr="ENIAC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0" y="3714750"/>
            <a:ext cx="28098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28625" y="5572125"/>
            <a:ext cx="8358188" cy="642938"/>
          </a:xfrm>
          <a:prstGeom prst="rect">
            <a:avLst/>
          </a:prstGeom>
          <a:solidFill>
            <a:schemeClr val="accent3">
              <a:lumMod val="20000"/>
              <a:lumOff val="80000"/>
            </a:schemeClr>
          </a:solidFill>
          <a:ln w="952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8" name="Rectangle 7"/>
          <p:cNvSpPr/>
          <p:nvPr/>
        </p:nvSpPr>
        <p:spPr>
          <a:xfrm>
            <a:off x="428625" y="1143000"/>
            <a:ext cx="8358188" cy="4286250"/>
          </a:xfrm>
          <a:prstGeom prst="rect">
            <a:avLst/>
          </a:prstGeom>
          <a:solidFill>
            <a:schemeClr val="accent3">
              <a:lumMod val="20000"/>
              <a:lumOff val="80000"/>
            </a:schemeClr>
          </a:solidFill>
          <a:ln w="952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7" name="Rectangle 6"/>
          <p:cNvSpPr/>
          <p:nvPr/>
        </p:nvSpPr>
        <p:spPr>
          <a:xfrm>
            <a:off x="428625" y="357188"/>
            <a:ext cx="8358188" cy="642937"/>
          </a:xfrm>
          <a:prstGeom prst="rect">
            <a:avLst/>
          </a:prstGeom>
          <a:solidFill>
            <a:schemeClr val="accent3">
              <a:lumMod val="20000"/>
              <a:lumOff val="80000"/>
            </a:schemeClr>
          </a:solidFill>
          <a:ln w="952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5365" name="Rectangle 1"/>
          <p:cNvSpPr>
            <a:spLocks noChangeArrowheads="1"/>
          </p:cNvSpPr>
          <p:nvPr/>
        </p:nvSpPr>
        <p:spPr bwMode="auto">
          <a:xfrm>
            <a:off x="571500" y="500063"/>
            <a:ext cx="8001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l-GR" sz="2000">
                <a:solidFill>
                  <a:srgbClr val="333333"/>
                </a:solidFill>
                <a:latin typeface="Cambria" pitchFamily="18" charset="0"/>
                <a:cs typeface="Times New Roman" pitchFamily="18" charset="0"/>
              </a:rPr>
              <a:t>Υπολογιστές τις γενιάς αυτής: </a:t>
            </a:r>
            <a:r>
              <a:rPr lang="el-GR" sz="2000" i="1">
                <a:solidFill>
                  <a:srgbClr val="0000FF"/>
                </a:solidFill>
                <a:latin typeface="Cambria" pitchFamily="18" charset="0"/>
                <a:cs typeface="Times New Roman" pitchFamily="18" charset="0"/>
              </a:rPr>
              <a:t>Edvac</a:t>
            </a:r>
            <a:r>
              <a:rPr lang="el-GR" sz="2000">
                <a:solidFill>
                  <a:srgbClr val="333333"/>
                </a:solidFill>
                <a:latin typeface="Cambria" pitchFamily="18" charset="0"/>
                <a:cs typeface="Times New Roman" pitchFamily="18" charset="0"/>
              </a:rPr>
              <a:t>, </a:t>
            </a:r>
            <a:r>
              <a:rPr lang="el-GR" sz="2000" i="1">
                <a:solidFill>
                  <a:srgbClr val="0000FF"/>
                </a:solidFill>
                <a:latin typeface="Cambria" pitchFamily="18" charset="0"/>
                <a:cs typeface="Times New Roman" pitchFamily="18" charset="0"/>
              </a:rPr>
              <a:t>Edsac</a:t>
            </a:r>
            <a:r>
              <a:rPr lang="el-GR" sz="2000">
                <a:solidFill>
                  <a:srgbClr val="333333"/>
                </a:solidFill>
                <a:latin typeface="Cambria" pitchFamily="18" charset="0"/>
                <a:cs typeface="Times New Roman" pitchFamily="18" charset="0"/>
              </a:rPr>
              <a:t>, </a:t>
            </a:r>
            <a:r>
              <a:rPr lang="el-GR" sz="2000" i="1">
                <a:solidFill>
                  <a:srgbClr val="0000FF"/>
                </a:solidFill>
                <a:latin typeface="Cambria" pitchFamily="18" charset="0"/>
                <a:cs typeface="Times New Roman" pitchFamily="18" charset="0"/>
              </a:rPr>
              <a:t>Univac</a:t>
            </a:r>
            <a:r>
              <a:rPr lang="el-GR" sz="2000">
                <a:solidFill>
                  <a:srgbClr val="333333"/>
                </a:solidFill>
                <a:latin typeface="Cambria" pitchFamily="18" charset="0"/>
                <a:cs typeface="Times New Roman" pitchFamily="18" charset="0"/>
              </a:rPr>
              <a:t>  </a:t>
            </a:r>
            <a:endParaRPr lang="el-GR" sz="2000">
              <a:latin typeface="Cambria" pitchFamily="18" charset="0"/>
            </a:endParaRPr>
          </a:p>
        </p:txBody>
      </p:sp>
      <p:sp>
        <p:nvSpPr>
          <p:cNvPr id="15366" name="Rectangle 2"/>
          <p:cNvSpPr>
            <a:spLocks noChangeArrowheads="1"/>
          </p:cNvSpPr>
          <p:nvPr/>
        </p:nvSpPr>
        <p:spPr bwMode="auto">
          <a:xfrm>
            <a:off x="571500" y="5578475"/>
            <a:ext cx="8143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r>
              <a:rPr lang="el-GR" sz="2000">
                <a:solidFill>
                  <a:srgbClr val="333333"/>
                </a:solidFill>
                <a:latin typeface="Cambria" pitchFamily="18" charset="0"/>
                <a:cs typeface="Times New Roman" pitchFamily="18" charset="0"/>
              </a:rPr>
              <a:t>Οι υπολογιστές της πρώτης γενιάς χρησιμοποιήθηκαν αποκλειστικά για στρατιωτικές και επιστημονικές εφαρμογές.</a:t>
            </a:r>
            <a:endParaRPr lang="el-GR" sz="2000">
              <a:latin typeface="Cambria" pitchFamily="18" charset="0"/>
            </a:endParaRPr>
          </a:p>
        </p:txBody>
      </p:sp>
      <p:pic>
        <p:nvPicPr>
          <p:cNvPr id="15367" name="Picture 3" descr="EDSAC.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285875"/>
            <a:ext cx="3071813"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4" descr="EDVA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4438" y="3357563"/>
            <a:ext cx="27146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5" descr="UNIVA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7750" y="1928813"/>
            <a:ext cx="3416300"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90cf449f20362c0215a4a24d7f606eb53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TotalTime>
  <Words>89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Georgia Georgiou</dc:creator>
  <cp:lastModifiedBy>Admin</cp:lastModifiedBy>
  <cp:revision>10</cp:revision>
  <dcterms:created xsi:type="dcterms:W3CDTF">2011-04-24T23:42:10Z</dcterms:created>
  <dcterms:modified xsi:type="dcterms:W3CDTF">2015-11-05T06:54:50Z</dcterms:modified>
</cp:coreProperties>
</file>