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0" r:id="rId2"/>
    <p:sldId id="259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5DBFE-0873-477A-A120-3B39B4E26707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80F8BCE-CE2E-4DBC-9BB0-7C4F0E9F7D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105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E49D7-B575-4AE0-B9BD-05DE5E419C3F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5193C-CF5D-4860-9F03-9549C26457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8161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0B659-9E4A-4125-BEDF-BC235C8FB95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D708D-ADEF-48AA-B113-EB39ACDAAA6A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31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9D91-6138-46B5-9566-DE9F89D2A1E5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A1082-F32A-4125-8BC4-15051F547C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3163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6E261-B33C-4B56-BED1-40E3B5E1C78E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E92ECC4-0415-460B-9473-C5D20704DE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6987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F7A50-BC01-4A15-908E-CBD0E89F1CE8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DA8D1-007E-415A-AFAD-25FC5D0DBA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734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B7F2F-ADF4-4F45-AA37-63EAFBEC2619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EDCE33B-5EDB-4704-8420-60B37E7842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3460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CC0E6-4B66-4F4A-9739-11551882059F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E4C7-24ED-4246-A175-107E149950E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42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3F65D-2F16-4574-B767-92FDF92DA878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3E25B6-8B4D-4B08-84FA-4BEA953034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925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C13F250-78BC-4150-A65F-402FB2A5AB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8329-EF91-4052-BB35-0AF2BBD4C399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390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E4C6B-C937-4B7F-9D76-B9E78B3E12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F181-6F97-4A0F-A8B7-BF889E58713C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834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ABA6DDE-798E-4A6D-B836-3FE20B591B4B}" type="datetimeFigureOut">
              <a:rPr lang="el-GR"/>
              <a:pPr>
                <a:defRPr/>
              </a:pPr>
              <a:t>5/11/2015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F692DA-6C6F-4170-A063-2741CEEB2F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44576" y="297061"/>
            <a:ext cx="6983413" cy="1323439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sz="4000" b="1" dirty="0">
                <a:solidFill>
                  <a:srgbClr val="002060"/>
                </a:solidFill>
              </a:rPr>
              <a:t>Οι Γενιές των Υπολογιστών </a:t>
            </a:r>
            <a:r>
              <a:rPr lang="el-GR" sz="4000" b="1" dirty="0" smtClean="0">
                <a:solidFill>
                  <a:srgbClr val="00FF00"/>
                </a:solidFill>
              </a:rPr>
              <a:t>3</a:t>
            </a:r>
            <a:r>
              <a:rPr lang="el-GR" sz="4000" b="1" baseline="30000" dirty="0" smtClean="0">
                <a:solidFill>
                  <a:srgbClr val="00FF00"/>
                </a:solidFill>
              </a:rPr>
              <a:t>η</a:t>
            </a:r>
            <a:r>
              <a:rPr lang="el-GR" sz="4000" b="1" dirty="0" smtClean="0">
                <a:solidFill>
                  <a:srgbClr val="00FF00"/>
                </a:solidFill>
              </a:rPr>
              <a:t> Γενιά</a:t>
            </a:r>
            <a:r>
              <a:rPr lang="el-GR" sz="4000" b="1" dirty="0" smtClean="0">
                <a:solidFill>
                  <a:srgbClr val="0000FF"/>
                </a:solidFill>
              </a:rPr>
              <a:t> </a:t>
            </a:r>
            <a:r>
              <a:rPr lang="el-GR" sz="4000" b="1" dirty="0">
                <a:solidFill>
                  <a:srgbClr val="002060"/>
                </a:solidFill>
              </a:rPr>
              <a:t>(</a:t>
            </a:r>
            <a:r>
              <a:rPr lang="el-GR" sz="4000" b="1" dirty="0">
                <a:solidFill>
                  <a:srgbClr val="FF0000"/>
                </a:solidFill>
              </a:rPr>
              <a:t>Δεκαετία </a:t>
            </a:r>
            <a:r>
              <a:rPr lang="el-GR" sz="4000" b="1" dirty="0" smtClean="0">
                <a:solidFill>
                  <a:srgbClr val="FF0000"/>
                </a:solidFill>
              </a:rPr>
              <a:t>του</a:t>
            </a:r>
            <a:r>
              <a:rPr lang="el-GR" sz="4000" b="1" dirty="0" smtClean="0"/>
              <a:t> </a:t>
            </a:r>
            <a:r>
              <a:rPr lang="el-GR" sz="4000" b="1" u="sng" dirty="0">
                <a:solidFill>
                  <a:srgbClr val="FFFF00"/>
                </a:solidFill>
              </a:rPr>
              <a:t>60</a:t>
            </a:r>
            <a:r>
              <a:rPr lang="el-GR" sz="4000" b="1" dirty="0">
                <a:solidFill>
                  <a:srgbClr val="FFFF00"/>
                </a:solidFill>
              </a:rPr>
              <a:t>’</a:t>
            </a:r>
            <a:r>
              <a:rPr lang="el-GR" sz="4000" b="1" dirty="0">
                <a:solidFill>
                  <a:srgbClr val="002060"/>
                </a:solidFill>
              </a:rPr>
              <a:t>)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4924" y="1611336"/>
            <a:ext cx="5689204" cy="334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563563" algn="l" eaLnBrk="1" hangingPunct="1">
              <a:spcBef>
                <a:spcPct val="20000"/>
              </a:spcBef>
              <a:spcAft>
                <a:spcPts val="600"/>
              </a:spcAft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u="sng" dirty="0">
                <a:solidFill>
                  <a:srgbClr val="006600"/>
                </a:solidFill>
                <a:effectLst/>
              </a:rPr>
              <a:t>Ολοκληρωμένα κυκλώματα</a:t>
            </a:r>
            <a:r>
              <a:rPr lang="el-GR" sz="1600" b="1" dirty="0">
                <a:solidFill>
                  <a:schemeClr val="bg2"/>
                </a:solidFill>
                <a:effectLst/>
              </a:rPr>
              <a:t> </a:t>
            </a:r>
            <a:r>
              <a:rPr lang="en-US" sz="1600" b="1" dirty="0" smtClean="0">
                <a:solidFill>
                  <a:schemeClr val="bg2"/>
                </a:solidFill>
                <a:effectLst/>
              </a:rPr>
              <a:t>    </a:t>
            </a:r>
            <a:r>
              <a:rPr lang="el-GR" sz="1600" b="1" dirty="0" smtClean="0">
                <a:solidFill>
                  <a:schemeClr val="bg2"/>
                </a:solidFill>
                <a:effectLst/>
              </a:rPr>
              <a:t>   </a:t>
            </a:r>
            <a:r>
              <a:rPr lang="en-US" sz="1600" b="1" dirty="0" smtClean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 smtClean="0">
                <a:solidFill>
                  <a:schemeClr val="bg2"/>
                </a:solidFill>
                <a:effectLst/>
              </a:rPr>
              <a:t>     </a:t>
            </a:r>
            <a:r>
              <a:rPr lang="en-US" sz="1600" b="1" dirty="0" smtClean="0">
                <a:solidFill>
                  <a:schemeClr val="bg2"/>
                </a:solidFill>
                <a:effectLst/>
              </a:rPr>
              <a:t>    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effectLst/>
              </a:rPr>
              <a:t>Integrated </a:t>
            </a:r>
            <a:r>
              <a:rPr lang="en-US" sz="1600" b="1" dirty="0">
                <a:solidFill>
                  <a:srgbClr val="FF0000"/>
                </a:solidFill>
                <a:effectLst/>
              </a:rPr>
              <a:t>Circuit Chip</a:t>
            </a:r>
            <a:r>
              <a:rPr lang="en-US" sz="1600" b="1" dirty="0">
                <a:solidFill>
                  <a:srgbClr val="002060"/>
                </a:solidFill>
                <a:effectLst/>
              </a:rPr>
              <a:t>)</a:t>
            </a: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>
                <a:solidFill>
                  <a:srgbClr val="002060"/>
                </a:solidFill>
                <a:effectLst/>
              </a:rPr>
              <a:t>Κατανάλωναν</a:t>
            </a:r>
            <a:r>
              <a:rPr lang="el-GR" sz="1600" b="1" dirty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 smtClean="0">
                <a:solidFill>
                  <a:srgbClr val="FF3300"/>
                </a:solidFill>
                <a:effectLst/>
              </a:rPr>
              <a:t>μέτριες</a:t>
            </a:r>
            <a:r>
              <a:rPr lang="el-GR" sz="1600" b="1" dirty="0" smtClean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>
                <a:solidFill>
                  <a:srgbClr val="002060"/>
                </a:solidFill>
                <a:effectLst/>
              </a:rPr>
              <a:t>ποσότητες</a:t>
            </a:r>
            <a:r>
              <a:rPr lang="el-GR" sz="1600" b="1" dirty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ρεύματος</a:t>
            </a:r>
            <a:endParaRPr lang="en-US" sz="1600" b="1" dirty="0">
              <a:solidFill>
                <a:srgbClr val="002060"/>
              </a:solidFill>
              <a:effectLst/>
            </a:endParaRP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 smtClean="0">
                <a:solidFill>
                  <a:srgbClr val="FF3300"/>
                </a:solidFill>
                <a:effectLst/>
              </a:rPr>
              <a:t>Μέτρια</a:t>
            </a:r>
            <a:r>
              <a:rPr lang="el-GR" sz="1600" b="1" dirty="0" smtClean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αξιοπιστία</a:t>
            </a:r>
            <a:endParaRPr lang="en-US" sz="1600" b="1" dirty="0">
              <a:solidFill>
                <a:srgbClr val="002060"/>
              </a:solidFill>
              <a:effectLst/>
            </a:endParaRP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 smtClean="0">
                <a:solidFill>
                  <a:srgbClr val="FF3300"/>
                </a:solidFill>
                <a:effectLst/>
              </a:rPr>
              <a:t>Μέτριο</a:t>
            </a:r>
            <a:r>
              <a:rPr lang="el-GR" sz="1600" b="1" dirty="0" smtClean="0">
                <a:solidFill>
                  <a:schemeClr val="bg2"/>
                </a:solidFill>
                <a:effectLst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μέγεθος</a:t>
            </a: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 smtClean="0">
                <a:solidFill>
                  <a:srgbClr val="FF3300"/>
                </a:solidFill>
                <a:effectLst/>
              </a:rPr>
              <a:t>Μέτριο</a:t>
            </a:r>
            <a:r>
              <a:rPr lang="el-GR" sz="1600" b="1" dirty="0" smtClean="0">
                <a:effectLst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κόστος</a:t>
            </a:r>
            <a:endParaRPr lang="el-GR" sz="1600" b="1" dirty="0">
              <a:solidFill>
                <a:srgbClr val="002060"/>
              </a:solidFill>
              <a:effectLst/>
            </a:endParaRP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>
                <a:solidFill>
                  <a:srgbClr val="002060"/>
                </a:solidFill>
                <a:effectLst/>
              </a:rPr>
              <a:t>Εμφάνιση του πρώτου </a:t>
            </a:r>
            <a:r>
              <a:rPr lang="el-GR" sz="1600" b="1" dirty="0">
                <a:solidFill>
                  <a:srgbClr val="0000FF"/>
                </a:solidFill>
                <a:effectLst/>
              </a:rPr>
              <a:t>Λειτουργικού συστήματος</a:t>
            </a: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>
                <a:solidFill>
                  <a:srgbClr val="002060"/>
                </a:solidFill>
                <a:effectLst/>
              </a:rPr>
              <a:t>Εμφάνιση του </a:t>
            </a:r>
            <a:r>
              <a:rPr lang="en-US" sz="1600" b="1" dirty="0">
                <a:solidFill>
                  <a:srgbClr val="0000FF"/>
                </a:solidFill>
                <a:effectLst/>
              </a:rPr>
              <a:t>IBM 360</a:t>
            </a:r>
            <a:r>
              <a:rPr lang="en-US" sz="1600" b="1" dirty="0">
                <a:solidFill>
                  <a:srgbClr val="006600"/>
                </a:solidFill>
                <a:effectLst/>
              </a:rPr>
              <a:t> </a:t>
            </a:r>
            <a:r>
              <a:rPr lang="el-GR" sz="1600" b="1" dirty="0">
                <a:solidFill>
                  <a:srgbClr val="002060"/>
                </a:solidFill>
                <a:effectLst/>
              </a:rPr>
              <a:t>το 1964</a:t>
            </a:r>
          </a:p>
          <a:p>
            <a:pPr marL="742950" lvl="1" indent="-563563" algn="l"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>
                <a:solidFill>
                  <a:srgbClr val="002060"/>
                </a:solidFill>
                <a:effectLst/>
              </a:rPr>
              <a:t>Ξεχωριστά πωλούνται 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το </a:t>
            </a:r>
            <a:r>
              <a:rPr lang="en-US" sz="1600" b="1" dirty="0">
                <a:solidFill>
                  <a:srgbClr val="FF3399"/>
                </a:solidFill>
                <a:effectLst/>
              </a:rPr>
              <a:t>hardware </a:t>
            </a:r>
            <a:r>
              <a:rPr lang="el-GR" sz="1600" b="1" dirty="0">
                <a:solidFill>
                  <a:srgbClr val="002060"/>
                </a:solidFill>
                <a:effectLst/>
              </a:rPr>
              <a:t>και</a:t>
            </a:r>
            <a:r>
              <a:rPr lang="en-US" sz="1600" b="1" dirty="0">
                <a:solidFill>
                  <a:srgbClr val="002060"/>
                </a:solidFill>
                <a:effectLst/>
              </a:rPr>
              <a:t> </a:t>
            </a:r>
            <a:r>
              <a:rPr lang="en-US" sz="1600" b="1" dirty="0" smtClean="0">
                <a:solidFill>
                  <a:srgbClr val="FF3399"/>
                </a:solidFill>
                <a:effectLst/>
              </a:rPr>
              <a:t>software</a:t>
            </a:r>
            <a:endParaRPr lang="el-GR" sz="1600" b="1" dirty="0">
              <a:solidFill>
                <a:srgbClr val="FF3399"/>
              </a:solidFill>
              <a:effectLst/>
            </a:endParaRPr>
          </a:p>
          <a:p>
            <a:pPr marL="742950" lvl="1" indent="-563563" algn="l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µ"/>
            </a:pPr>
            <a:r>
              <a:rPr lang="el-GR" sz="1600" b="1" dirty="0">
                <a:solidFill>
                  <a:srgbClr val="002060"/>
                </a:solidFill>
                <a:effectLst/>
              </a:rPr>
              <a:t>Ταχύτητα</a:t>
            </a:r>
            <a:r>
              <a:rPr lang="el-GR" sz="1600" b="1" dirty="0">
                <a:effectLst/>
              </a:rPr>
              <a:t> </a:t>
            </a:r>
            <a:r>
              <a:rPr lang="el-GR" sz="1600" b="1" dirty="0" smtClean="0">
                <a:solidFill>
                  <a:srgbClr val="FF3300"/>
                </a:solidFill>
                <a:effectLst/>
              </a:rPr>
              <a:t>μέτρια</a:t>
            </a:r>
            <a:r>
              <a:rPr lang="el-GR" sz="1600" b="1" dirty="0" smtClean="0">
                <a:effectLst/>
              </a:rPr>
              <a:t>                                           </a:t>
            </a:r>
            <a:r>
              <a:rPr lang="el-GR" sz="1600" b="1" dirty="0">
                <a:solidFill>
                  <a:srgbClr val="002060"/>
                </a:solidFill>
                <a:effectLst/>
              </a:rPr>
              <a:t>(</a:t>
            </a:r>
            <a:r>
              <a:rPr lang="el-GR" sz="1600" b="1" i="1" u="sng" dirty="0" smtClean="0">
                <a:solidFill>
                  <a:srgbClr val="0000FF"/>
                </a:solidFill>
                <a:effectLst/>
              </a:rPr>
              <a:t>200.0</a:t>
            </a:r>
            <a:r>
              <a:rPr lang="en-US" sz="1600" b="1" i="1" u="sng" dirty="0">
                <a:solidFill>
                  <a:srgbClr val="0000FF"/>
                </a:solidFill>
                <a:effectLst/>
              </a:rPr>
              <a:t>00</a:t>
            </a:r>
            <a:r>
              <a:rPr lang="el-GR" sz="1600" b="1" i="1" u="sng" dirty="0" smtClean="0">
                <a:solidFill>
                  <a:srgbClr val="0000FF"/>
                </a:solidFill>
                <a:effectLst/>
              </a:rPr>
              <a:t>-1.000.000</a:t>
            </a:r>
            <a:r>
              <a:rPr lang="el-GR" sz="1600" b="1" i="1" dirty="0" smtClean="0">
                <a:solidFill>
                  <a:srgbClr val="0000FF"/>
                </a:solidFill>
                <a:effectLst/>
              </a:rPr>
              <a:t> </a:t>
            </a:r>
            <a:r>
              <a:rPr lang="el-GR" sz="1600" b="1" i="1" dirty="0">
                <a:solidFill>
                  <a:srgbClr val="0000FF"/>
                </a:solidFill>
                <a:effectLst/>
              </a:rPr>
              <a:t>πράξεις το δευτερόλεπτο</a:t>
            </a:r>
            <a:r>
              <a:rPr lang="el-GR" sz="1600" b="1" dirty="0" smtClean="0">
                <a:solidFill>
                  <a:srgbClr val="002060"/>
                </a:solidFill>
                <a:effectLst/>
              </a:rPr>
              <a:t>)</a:t>
            </a:r>
            <a:endParaRPr lang="en-US" sz="1600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4" name="Picture 10" descr="CH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6" y="1806153"/>
            <a:ext cx="1584325" cy="992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ibm3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230" y="2889051"/>
            <a:ext cx="3024188" cy="226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17" descr="Ch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909" y="1702005"/>
            <a:ext cx="2159669" cy="129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5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28625" y="3357563"/>
            <a:ext cx="8358188" cy="2857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428625" y="1143000"/>
            <a:ext cx="8358188" cy="1998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428625" y="357188"/>
            <a:ext cx="8358188" cy="6429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1500" y="500063"/>
            <a:ext cx="807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l-G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  <a:t>Τρίτη γενιά</a:t>
            </a:r>
            <a:endParaRPr lang="el-GR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28626" y="1220788"/>
            <a:ext cx="83581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l-GR" sz="2000" dirty="0">
                <a:latin typeface="Times New Roman" pitchFamily="18" charset="0"/>
              </a:rPr>
              <a:t>Η γενιά αυτή κράτησε από το </a:t>
            </a:r>
            <a:r>
              <a:rPr lang="el-GR" sz="2000" b="1" dirty="0">
                <a:latin typeface="Times New Roman" pitchFamily="18" charset="0"/>
              </a:rPr>
              <a:t>1964-197</a:t>
            </a:r>
            <a:r>
              <a:rPr lang="en-GB" sz="2000" b="1" dirty="0">
                <a:latin typeface="Times New Roman" pitchFamily="18" charset="0"/>
              </a:rPr>
              <a:t>0</a:t>
            </a:r>
            <a:r>
              <a:rPr lang="el-GR" sz="2000" dirty="0">
                <a:latin typeface="Times New Roman" pitchFamily="18" charset="0"/>
              </a:rPr>
              <a:t> και το κύριο χαρακτηριστικό της ήταν η </a:t>
            </a:r>
            <a:r>
              <a:rPr lang="el-GR" sz="2000" dirty="0" smtClean="0">
                <a:latin typeface="Times New Roman" pitchFamily="18" charset="0"/>
              </a:rPr>
              <a:t>αντικατάσταση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</a:rPr>
              <a:t>των τρανζίστορ </a:t>
            </a:r>
            <a:r>
              <a:rPr lang="el-GR" sz="2000" dirty="0">
                <a:latin typeface="Times New Roman" pitchFamily="18" charset="0"/>
              </a:rPr>
              <a:t>από τα </a:t>
            </a:r>
            <a:r>
              <a:rPr lang="el-GR" sz="2000" b="1" dirty="0" smtClean="0">
                <a:solidFill>
                  <a:srgbClr val="006600"/>
                </a:solidFill>
                <a:latin typeface="Times New Roman" pitchFamily="18" charset="0"/>
              </a:rPr>
              <a:t>Ολοκληρωμένα</a:t>
            </a:r>
            <a:r>
              <a:rPr lang="en-US" sz="20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l-GR" sz="2000" b="1" dirty="0" smtClean="0">
                <a:solidFill>
                  <a:srgbClr val="006600"/>
                </a:solidFill>
                <a:latin typeface="Times New Roman" pitchFamily="18" charset="0"/>
              </a:rPr>
              <a:t>Κυκλώματα</a:t>
            </a:r>
            <a:r>
              <a:rPr lang="el-GR" sz="2000" b="1" dirty="0">
                <a:solidFill>
                  <a:srgbClr val="006600"/>
                </a:solidFill>
                <a:latin typeface="Times New Roman" pitchFamily="18" charset="0"/>
              </a:rPr>
              <a:t> (Ο/Κ) ή </a:t>
            </a:r>
            <a:r>
              <a:rPr lang="el-GR" sz="2000" b="1" dirty="0" err="1">
                <a:solidFill>
                  <a:srgbClr val="006600"/>
                </a:solidFill>
                <a:latin typeface="Times New Roman" pitchFamily="18" charset="0"/>
              </a:rPr>
              <a:t>chips</a:t>
            </a:r>
            <a:r>
              <a:rPr lang="el-GR" sz="2000" dirty="0">
                <a:latin typeface="Times New Roman" pitchFamily="18" charset="0"/>
              </a:rPr>
              <a:t>, τα οποία είναι πολύ μικρά κομμάτια από πυρίτιο που συγκεντρώνουν πολλές χιλιάδες ηλεκτρονικά στοιχεία.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</a:rPr>
              <a:t>Οι διαστάσεις και το κόστος των υπολογιστών μειώνονται ακόμα περισσότερο, ενώ αποκτούν ακόμη μεγαλύτερη ταχύτητα και αξιοπιστία.</a:t>
            </a:r>
          </a:p>
        </p:txBody>
      </p:sp>
      <p:pic>
        <p:nvPicPr>
          <p:cNvPr id="15367" name="Picture 16" descr="3rd-gen_IC-Chip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663950"/>
            <a:ext cx="242887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17" descr="3rd-gen_IC-Chip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663950"/>
            <a:ext cx="2428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9" descr="3rd-gen_IC-Chip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878263"/>
            <a:ext cx="2954337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28625" y="4572000"/>
            <a:ext cx="8358188" cy="16430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428625" y="3929063"/>
            <a:ext cx="8358188" cy="5000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428625" y="2000250"/>
            <a:ext cx="8358188" cy="17859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428625" y="1143000"/>
            <a:ext cx="8358188" cy="714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428625" y="357188"/>
            <a:ext cx="8358188" cy="6429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1500" y="500063"/>
            <a:ext cx="807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l-G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  <a:t>Τρίτη γενιά</a:t>
            </a:r>
            <a:endParaRPr lang="el-GR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00063" y="1157288"/>
            <a:ext cx="814387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900">
                <a:latin typeface="Times New Roman" pitchFamily="18" charset="0"/>
              </a:rPr>
              <a:t>Ο πιο χαρακτηριστικός Η/Υ αυτής της γενιάς είναι ο ΙΒΜ 360, που ήταν ο πρώτος που χρησιμοποίησε </a:t>
            </a:r>
            <a:r>
              <a:rPr lang="el-GR" sz="1900" b="1">
                <a:solidFill>
                  <a:srgbClr val="712D1C"/>
                </a:solidFill>
                <a:latin typeface="Times New Roman" pitchFamily="18" charset="0"/>
              </a:rPr>
              <a:t>λειτουργικό σύστημα (</a:t>
            </a:r>
            <a:r>
              <a:rPr lang="en-US" sz="1900" b="1">
                <a:solidFill>
                  <a:srgbClr val="712D1C"/>
                </a:solidFill>
                <a:latin typeface="Times New Roman" pitchFamily="18" charset="0"/>
              </a:rPr>
              <a:t>operating system</a:t>
            </a:r>
            <a:r>
              <a:rPr lang="el-GR" sz="1900" b="1">
                <a:solidFill>
                  <a:srgbClr val="712D1C"/>
                </a:solidFill>
                <a:latin typeface="Times New Roman" pitchFamily="18" charset="0"/>
              </a:rPr>
              <a:t>).</a:t>
            </a:r>
            <a:endParaRPr lang="el-GR" sz="1900">
              <a:latin typeface="Times New Roman" pitchFamily="18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500063" y="4000500"/>
            <a:ext cx="81438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l-GR" sz="1900" b="1">
                <a:solidFill>
                  <a:srgbClr val="712D1C"/>
                </a:solidFill>
                <a:latin typeface="Times New Roman" pitchFamily="18" charset="0"/>
              </a:rPr>
              <a:t>Υπολογιστές τις γενιάς αυτής: </a:t>
            </a:r>
            <a:r>
              <a:rPr lang="en-US" sz="1900">
                <a:latin typeface="Times New Roman" pitchFamily="18" charset="0"/>
              </a:rPr>
              <a:t>IBM </a:t>
            </a:r>
            <a:r>
              <a:rPr lang="el-GR" sz="1900">
                <a:latin typeface="Times New Roman" pitchFamily="18" charset="0"/>
              </a:rPr>
              <a:t>360 και </a:t>
            </a:r>
            <a:r>
              <a:rPr lang="en-US" sz="1900">
                <a:latin typeface="Times New Roman" pitchFamily="18" charset="0"/>
              </a:rPr>
              <a:t>DEC PDP</a:t>
            </a:r>
            <a:r>
              <a:rPr lang="el-GR" sz="1900">
                <a:latin typeface="Times New Roman" pitchFamily="18" charset="0"/>
              </a:rPr>
              <a:t>-8</a:t>
            </a:r>
            <a:r>
              <a:rPr lang="el-GR" sz="190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1900">
              <a:latin typeface="Times New Roman" pitchFamily="18" charset="0"/>
            </a:endParaRPr>
          </a:p>
        </p:txBody>
      </p:sp>
      <p:pic>
        <p:nvPicPr>
          <p:cNvPr id="16394" name="Picture 18" descr="3rd-gen_IBM360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25"/>
            <a:ext cx="15716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9" descr="3rd-gen_IBM360b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143125"/>
            <a:ext cx="22860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20" descr="3rd-gen_Early-O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888" y="2214563"/>
            <a:ext cx="1979612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21" descr="3rd-gen_IBM360c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214563"/>
            <a:ext cx="1995487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25" descr="CDC-6600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4684713"/>
            <a:ext cx="185737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icture 26" descr="CDC-36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25" y="4689475"/>
            <a:ext cx="21431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8aba117514ee835cbfe9d040b8c1b9c9ebeb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466</TotalTime>
  <Words>109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Georgia Georgiou</dc:creator>
  <cp:lastModifiedBy>Admin</cp:lastModifiedBy>
  <cp:revision>17</cp:revision>
  <dcterms:created xsi:type="dcterms:W3CDTF">2011-04-24T23:42:10Z</dcterms:created>
  <dcterms:modified xsi:type="dcterms:W3CDTF">2015-11-05T06:55:20Z</dcterms:modified>
</cp:coreProperties>
</file>