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1" r:id="rId2"/>
    <p:sldId id="260" r:id="rId3"/>
    <p:sldId id="256" r:id="rId4"/>
    <p:sldId id="257" r:id="rId5"/>
    <p:sldId id="262" r:id="rId6"/>
    <p:sldId id="259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7" d="100"/>
          <a:sy n="7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BA76-28A3-401D-9A67-84155E3F49C3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56971F-0922-4DB9-B223-0046DD86C8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5890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EF7A-3146-4A82-ABB8-6D29DEA7A3BE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28E9-03E4-4502-805F-DFC149C9BB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227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95A7-521F-45E8-BD06-4E4C9447F1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B608-BDC0-4CA2-82F4-60C914FF50E2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36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6DC8-D49D-4DCF-811E-C59DA095BD71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18005-9F07-4CE1-A9C5-321A10009F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70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45606-4DD8-4BA9-B0E0-31903B464AA4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B095DA-002E-41FF-89D2-7823FF5507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20BF-6A5B-438A-9423-CE3FE76A3CC2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5825-745A-4133-9E1A-3ECF00CDA2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7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9561-01FD-445C-AE7D-8A9B4A6FAF79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07BAB1C-B4DF-4256-AD1C-44EE8067CF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45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DA3-DE53-4730-895B-F09C2E40430F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F75B-4323-4072-8352-5851E8BE27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8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77A5-DDD4-4639-90F8-F6FB1D0BDAFD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A870F-E11F-44C9-AD82-8C753D15F3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33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B3794B-411A-41E9-A70A-F44C517CC0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032-C1AF-43C6-98C4-E4463F9174D4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971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4993-2C64-47A0-A6B2-3BA1A9B950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541D-3898-47BC-AA86-ED34DB8A2FD6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3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ECD0940-DC64-420A-BFB2-1B36B49C845D}" type="datetimeFigureOut">
              <a:rPr lang="el-GR"/>
              <a:pPr>
                <a:defRPr/>
              </a:pPr>
              <a:t>26/9/2012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959F07-86CD-40A3-8E87-15C9AEAE8F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44576" y="278855"/>
            <a:ext cx="6983413" cy="132343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002060"/>
                </a:solidFill>
              </a:rPr>
              <a:t>Οι Γενιές των Υπολογιστών </a:t>
            </a:r>
            <a:r>
              <a:rPr lang="el-GR" sz="4000" b="1" dirty="0" smtClean="0">
                <a:solidFill>
                  <a:srgbClr val="00FF00"/>
                </a:solidFill>
              </a:rPr>
              <a:t>4</a:t>
            </a:r>
            <a:r>
              <a:rPr lang="el-GR" sz="4000" b="1" baseline="30000" dirty="0" smtClean="0">
                <a:solidFill>
                  <a:srgbClr val="00FF00"/>
                </a:solidFill>
              </a:rPr>
              <a:t>η</a:t>
            </a:r>
            <a:r>
              <a:rPr lang="el-GR" sz="4000" b="1" dirty="0" smtClean="0">
                <a:solidFill>
                  <a:srgbClr val="00FF00"/>
                </a:solidFill>
              </a:rPr>
              <a:t> Γενιά</a:t>
            </a:r>
            <a:r>
              <a:rPr lang="el-GR" sz="4000" b="1" dirty="0" smtClean="0">
                <a:solidFill>
                  <a:srgbClr val="0000FF"/>
                </a:solidFill>
              </a:rPr>
              <a:t> </a:t>
            </a:r>
            <a:r>
              <a:rPr lang="el-GR" sz="4000" b="1" dirty="0">
                <a:solidFill>
                  <a:srgbClr val="002060"/>
                </a:solidFill>
              </a:rPr>
              <a:t>(</a:t>
            </a:r>
            <a:r>
              <a:rPr lang="el-GR" sz="4000" b="1" dirty="0">
                <a:solidFill>
                  <a:srgbClr val="FF0000"/>
                </a:solidFill>
              </a:rPr>
              <a:t>Δεκαετία του </a:t>
            </a:r>
            <a:r>
              <a:rPr lang="el-GR" sz="4000" b="1" u="sng" dirty="0">
                <a:solidFill>
                  <a:srgbClr val="FFFF00"/>
                </a:solidFill>
              </a:rPr>
              <a:t>70</a:t>
            </a:r>
            <a:r>
              <a:rPr lang="el-GR" sz="4000" b="1" dirty="0">
                <a:solidFill>
                  <a:srgbClr val="FFFF00"/>
                </a:solidFill>
              </a:rPr>
              <a:t>’</a:t>
            </a:r>
            <a:r>
              <a:rPr lang="el-GR" sz="4000" b="1" dirty="0">
                <a:solidFill>
                  <a:srgbClr val="002060"/>
                </a:solidFill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925" y="1629097"/>
            <a:ext cx="5329238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563563" algn="l" eaLnBrk="1" hangingPunct="1"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u="sng" dirty="0">
                <a:solidFill>
                  <a:srgbClr val="006600"/>
                </a:solidFill>
                <a:effectLst/>
              </a:rPr>
              <a:t>Μικροεπεξεργαστής</a:t>
            </a:r>
            <a:r>
              <a:rPr lang="el-GR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(</a:t>
            </a:r>
            <a:r>
              <a:rPr lang="en-US" sz="1600" b="1" dirty="0">
                <a:solidFill>
                  <a:srgbClr val="FF0000"/>
                </a:solidFill>
                <a:effectLst/>
              </a:rPr>
              <a:t>Intel</a:t>
            </a:r>
            <a:r>
              <a:rPr lang="en-US" sz="1600" b="1" dirty="0">
                <a:solidFill>
                  <a:srgbClr val="002060"/>
                </a:solidFill>
                <a:effectLst/>
              </a:rPr>
              <a:t>)</a:t>
            </a: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>
                <a:solidFill>
                  <a:srgbClr val="002060"/>
                </a:solidFill>
                <a:effectLst/>
              </a:rPr>
              <a:t>Κατανάλωναν </a:t>
            </a:r>
            <a:r>
              <a:rPr lang="el-GR" sz="1600" b="1" dirty="0" smtClean="0">
                <a:solidFill>
                  <a:srgbClr val="FF3300"/>
                </a:solidFill>
                <a:effectLst/>
              </a:rPr>
              <a:t>μικρές 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ποσότητες </a:t>
            </a:r>
            <a:r>
              <a:rPr lang="el-GR" sz="1600" b="1" dirty="0" smtClean="0">
                <a:solidFill>
                  <a:srgbClr val="002060"/>
                </a:solidFill>
                <a:effectLst/>
              </a:rPr>
              <a:t>ρεύματος</a:t>
            </a:r>
            <a:endParaRPr lang="en-US" sz="16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 smtClean="0">
                <a:solidFill>
                  <a:srgbClr val="FF3300"/>
                </a:solidFill>
                <a:effectLst/>
              </a:rPr>
              <a:t>Μεγάλη 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αξιοπιστία</a:t>
            </a:r>
            <a:endParaRPr lang="en-US" sz="16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 smtClean="0">
                <a:solidFill>
                  <a:srgbClr val="FF3300"/>
                </a:solidFill>
                <a:effectLst/>
              </a:rPr>
              <a:t>Μικρό 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μέγεθος </a:t>
            </a:r>
            <a:endParaRPr lang="el-GR" sz="1600" b="1" dirty="0" smtClean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 smtClean="0">
                <a:solidFill>
                  <a:srgbClr val="FF3300"/>
                </a:solidFill>
                <a:effectLst/>
              </a:rPr>
              <a:t>Μικρό</a:t>
            </a:r>
            <a:r>
              <a:rPr lang="el-GR" sz="16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/>
              </a:rPr>
              <a:t>κόστος</a:t>
            </a:r>
            <a:endParaRPr lang="en-US" sz="16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>
                <a:solidFill>
                  <a:srgbClr val="002060"/>
                </a:solidFill>
                <a:effectLst/>
              </a:rPr>
              <a:t>Εμφάνιση του πρώτου προσωπικού υπολογιστή από την</a:t>
            </a:r>
            <a:r>
              <a:rPr lang="el-GR" sz="1600" b="1" dirty="0">
                <a:solidFill>
                  <a:schemeClr val="bg2"/>
                </a:solidFill>
                <a:effectLst/>
              </a:rPr>
              <a:t> </a:t>
            </a:r>
            <a:r>
              <a:rPr lang="en-US" sz="1600" b="1" dirty="0">
                <a:solidFill>
                  <a:srgbClr val="0000FF"/>
                </a:solidFill>
                <a:effectLst/>
              </a:rPr>
              <a:t>IBM</a:t>
            </a:r>
            <a:r>
              <a:rPr lang="el-GR" sz="1600" b="1" dirty="0">
                <a:solidFill>
                  <a:schemeClr val="bg2"/>
                </a:solidFill>
                <a:effectLst/>
              </a:rPr>
              <a:t> 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το</a:t>
            </a:r>
            <a:r>
              <a:rPr lang="el-GR" sz="1600" b="1" dirty="0">
                <a:solidFill>
                  <a:schemeClr val="bg2"/>
                </a:solidFill>
                <a:effectLst/>
              </a:rPr>
              <a:t> </a:t>
            </a:r>
            <a:r>
              <a:rPr lang="el-GR" sz="1600" b="1" dirty="0">
                <a:solidFill>
                  <a:srgbClr val="006600"/>
                </a:solidFill>
                <a:effectLst/>
              </a:rPr>
              <a:t>1981</a:t>
            </a:r>
          </a:p>
          <a:p>
            <a:pPr marL="742950" lvl="1" indent="-563563" algn="l" eaLnBrk="1" hangingPunct="1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600" b="1" dirty="0">
                <a:solidFill>
                  <a:srgbClr val="002060"/>
                </a:solidFill>
                <a:effectLst/>
              </a:rPr>
              <a:t>Ταχύτητα</a:t>
            </a:r>
            <a:r>
              <a:rPr lang="el-GR" sz="1600" b="1" dirty="0">
                <a:effectLst/>
              </a:rPr>
              <a:t> </a:t>
            </a:r>
            <a:r>
              <a:rPr lang="el-GR" sz="1600" b="1" dirty="0" smtClean="0">
                <a:solidFill>
                  <a:srgbClr val="FF3300"/>
                </a:solidFill>
                <a:effectLst/>
              </a:rPr>
              <a:t>μεγάλη</a:t>
            </a:r>
            <a:r>
              <a:rPr lang="el-GR" sz="1600" b="1" dirty="0" smtClean="0">
                <a:effectLst/>
              </a:rPr>
              <a:t>                                           </a:t>
            </a:r>
            <a:r>
              <a:rPr lang="el-GR" sz="1600" b="1" dirty="0" smtClean="0">
                <a:solidFill>
                  <a:srgbClr val="002060"/>
                </a:solidFill>
                <a:effectLst/>
              </a:rPr>
              <a:t>(</a:t>
            </a:r>
            <a:r>
              <a:rPr lang="el-GR" sz="1600" b="1" i="1" u="sng" dirty="0" smtClean="0">
                <a:solidFill>
                  <a:srgbClr val="0000FF"/>
                </a:solidFill>
                <a:effectLst/>
              </a:rPr>
              <a:t>1.000.000</a:t>
            </a:r>
            <a:r>
              <a:rPr lang="el-GR" sz="1600" b="1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el-GR" sz="1600" b="1" i="1" dirty="0">
                <a:solidFill>
                  <a:srgbClr val="0000FF"/>
                </a:solidFill>
                <a:effectLst/>
              </a:rPr>
              <a:t>πράξεις το </a:t>
            </a:r>
            <a:r>
              <a:rPr lang="el-GR" sz="1600" b="1" i="1" dirty="0" smtClean="0">
                <a:solidFill>
                  <a:srgbClr val="0000FF"/>
                </a:solidFill>
                <a:effectLst/>
              </a:rPr>
              <a:t>δευτερόλεπτο</a:t>
            </a:r>
            <a:r>
              <a:rPr lang="el-GR" sz="1600" b="1" dirty="0">
                <a:solidFill>
                  <a:srgbClr val="002060"/>
                </a:solidFill>
                <a:effectLst/>
              </a:rPr>
              <a:t>)</a:t>
            </a:r>
            <a:endParaRPr lang="en-US" sz="1600" b="1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29532"/>
              </p:ext>
            </p:extLst>
          </p:nvPr>
        </p:nvGraphicFramePr>
        <p:xfrm>
          <a:off x="6076950" y="2062188"/>
          <a:ext cx="17351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2333333" imgH="2076740" progId="MSPhotoEd.3">
                  <p:embed/>
                </p:oleObj>
              </mc:Choice>
              <mc:Fallback>
                <p:oleObj name="Photo Editor Photo" r:id="rId3" imgW="2333333" imgH="207674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2062188"/>
                        <a:ext cx="1735138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 descr="Intel Pentium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6" y="1628800"/>
            <a:ext cx="1566863" cy="8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ntel Cele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1638325"/>
            <a:ext cx="1603375" cy="9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Intel Core 2 Du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9" y="2825379"/>
            <a:ext cx="1341437" cy="91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1" y="2825379"/>
            <a:ext cx="1400175" cy="9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8761"/>
            <a:ext cx="655361" cy="65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15" y="4069306"/>
            <a:ext cx="793639" cy="79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8102"/>
            <a:ext cx="803766" cy="65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07" y="4069305"/>
            <a:ext cx="1252666" cy="795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84149" y="4804918"/>
            <a:ext cx="80021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2060"/>
                </a:solidFill>
              </a:rPr>
              <a:t>Macintosh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6600"/>
                </a:solidFill>
              </a:rPr>
              <a:t>(1984)</a:t>
            </a:r>
            <a:endParaRPr lang="el-GR" sz="105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3741" y="4885710"/>
            <a:ext cx="641521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2060"/>
                </a:solidFill>
              </a:rPr>
              <a:t>Apple II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6600"/>
                </a:solidFill>
              </a:rPr>
              <a:t>(1976)</a:t>
            </a:r>
            <a:endParaRPr lang="el-GR" sz="1050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8005" y="4804918"/>
            <a:ext cx="647933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2060"/>
                </a:solidFill>
              </a:rPr>
              <a:t>IBM PC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6600"/>
                </a:solidFill>
              </a:rPr>
              <a:t>(1981)</a:t>
            </a:r>
            <a:endParaRPr lang="el-GR" sz="1050" dirty="0">
              <a:solidFill>
                <a:srgbClr val="0066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416372" y="3861048"/>
            <a:ext cx="1356999" cy="1368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9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9946" y="4957718"/>
            <a:ext cx="761747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2060"/>
                </a:solidFill>
              </a:rPr>
              <a:t>IBM 8080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rgbClr val="006600"/>
                </a:solidFill>
              </a:rPr>
              <a:t>(1974)</a:t>
            </a:r>
            <a:endParaRPr lang="el-GR" sz="105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8625" y="3000375"/>
            <a:ext cx="8358188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428625" y="1143000"/>
            <a:ext cx="8358188" cy="1714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428625" y="357188"/>
            <a:ext cx="8358188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Τέταρτη γενιά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0063" y="1162050"/>
            <a:ext cx="8143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2000" dirty="0">
                <a:latin typeface="Times New Roman" pitchFamily="18" charset="0"/>
              </a:rPr>
              <a:t>Η γενιά αυτή κρατάει από το 197</a:t>
            </a:r>
            <a:r>
              <a:rPr lang="en-GB" sz="2000" dirty="0">
                <a:latin typeface="Times New Roman" pitchFamily="18" charset="0"/>
              </a:rPr>
              <a:t>0</a:t>
            </a:r>
            <a:r>
              <a:rPr lang="el-GR" sz="2000" dirty="0">
                <a:latin typeface="Times New Roman" pitchFamily="18" charset="0"/>
              </a:rPr>
              <a:t> έως σήμερα. Κύριο χαρακτηριστικό αυτής της γενιάς είναι η εμφάνιση των </a:t>
            </a:r>
            <a:r>
              <a:rPr lang="el-GR" sz="2000" b="1" dirty="0">
                <a:solidFill>
                  <a:srgbClr val="006600"/>
                </a:solidFill>
                <a:latin typeface="Times New Roman" pitchFamily="18" charset="0"/>
              </a:rPr>
              <a:t>Ολοκληρωμένων Κυκλωμάτων Πολύ Μεγάλης Κλίμακας</a:t>
            </a:r>
            <a:r>
              <a:rPr lang="el-GR" sz="2000" b="1" dirty="0">
                <a:solidFill>
                  <a:srgbClr val="712D1C"/>
                </a:solidFill>
                <a:latin typeface="Times New Roman" pitchFamily="18" charset="0"/>
              </a:rPr>
              <a:t> </a:t>
            </a:r>
            <a:r>
              <a:rPr lang="el-GR" sz="2000" dirty="0">
                <a:latin typeface="Times New Roman" pitchFamily="18" charset="0"/>
              </a:rPr>
              <a:t>(VLSI - </a:t>
            </a:r>
            <a:r>
              <a:rPr lang="el-GR" sz="2000" dirty="0" err="1">
                <a:latin typeface="Times New Roman" pitchFamily="18" charset="0"/>
              </a:rPr>
              <a:t>Very</a:t>
            </a:r>
            <a:r>
              <a:rPr lang="el-GR" sz="2000" dirty="0">
                <a:latin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</a:rPr>
              <a:t>Large</a:t>
            </a:r>
            <a:r>
              <a:rPr lang="el-GR" sz="2000" dirty="0">
                <a:latin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</a:rPr>
              <a:t>Scale</a:t>
            </a:r>
            <a:r>
              <a:rPr lang="el-GR" sz="2000" dirty="0">
                <a:latin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</a:rPr>
              <a:t>Integration</a:t>
            </a:r>
            <a:r>
              <a:rPr lang="el-GR" sz="2000" dirty="0">
                <a:latin typeface="Times New Roman" pitchFamily="18" charset="0"/>
              </a:rPr>
              <a:t>), όπου εκατομμύρια ηλεκτρονικά στοιχεία χωράνε σ' ένα πολύ μικρό κομμάτι πυριτίου. </a:t>
            </a:r>
            <a:endParaRPr lang="en-GB" sz="2000" dirty="0">
              <a:latin typeface="Times New Roman" pitchFamily="18" charset="0"/>
            </a:endParaRPr>
          </a:p>
        </p:txBody>
      </p:sp>
      <p:pic>
        <p:nvPicPr>
          <p:cNvPr id="13319" name="Picture 13" descr="4th-gen_VLS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16388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4th-gen_VLSI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163888"/>
            <a:ext cx="269557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4th-gen_VLSI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35313"/>
            <a:ext cx="284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8625" y="2357438"/>
            <a:ext cx="8358188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428625" y="1143000"/>
            <a:ext cx="8358188" cy="1071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28625" y="357188"/>
            <a:ext cx="8358188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Τέταρτη γενιά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0063" y="1158875"/>
            <a:ext cx="8143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2000" dirty="0">
                <a:latin typeface="Times New Roman" pitchFamily="18" charset="0"/>
              </a:rPr>
              <a:t>Έγινε έτσι δυνατή η κατασκευή του </a:t>
            </a:r>
            <a:r>
              <a:rPr lang="el-GR" sz="2000" b="1" dirty="0">
                <a:solidFill>
                  <a:srgbClr val="006600"/>
                </a:solidFill>
                <a:latin typeface="Times New Roman" pitchFamily="18" charset="0"/>
              </a:rPr>
              <a:t>μικροεπεξεργαστή (</a:t>
            </a:r>
            <a:r>
              <a:rPr lang="el-GR" sz="2000" b="1" dirty="0" err="1">
                <a:solidFill>
                  <a:srgbClr val="006600"/>
                </a:solidFill>
                <a:latin typeface="Times New Roman" pitchFamily="18" charset="0"/>
              </a:rPr>
              <a:t>microprocessor</a:t>
            </a:r>
            <a:r>
              <a:rPr lang="el-GR" sz="2000" b="1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  <a:r>
              <a:rPr lang="el-GR" sz="2000" dirty="0">
                <a:latin typeface="Times New Roman" pitchFamily="18" charset="0"/>
              </a:rPr>
              <a:t>, δηλ. του μικροσκοπικού εκείνου εξαρτήματος που είναι η «καρδιά» κάθε σύγχρονου μικροϋπολογιστή.</a:t>
            </a:r>
            <a:endParaRPr lang="en-GB" sz="2000" dirty="0">
              <a:latin typeface="Times New Roman" pitchFamily="18" charset="0"/>
            </a:endParaRPr>
          </a:p>
        </p:txBody>
      </p:sp>
      <p:pic>
        <p:nvPicPr>
          <p:cNvPr id="14343" name="Picture 18" descr="4th-gen_Intel-38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0" descr="4th-gen_Intel-Pentium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5273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1" descr="4th-gen_IBM-486-D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544763"/>
            <a:ext cx="37576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28625" y="2143125"/>
            <a:ext cx="8358188" cy="342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428625" y="5643563"/>
            <a:ext cx="8358188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28625" y="357188"/>
            <a:ext cx="8358188" cy="1643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571500" y="436563"/>
            <a:ext cx="81438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l-GR" sz="1900">
                <a:latin typeface="Times New Roman" pitchFamily="18" charset="0"/>
              </a:rPr>
              <a:t>Οι υπολογιστές έγιναν τόσο μικροί σε όγκο και τόσο δυνατοί σε απόδοση, ώστε έγιναν απαραίτητοι σε πάρα πολλές εταιρείες και κατέκλυσαν πολλά σπίτι</a:t>
            </a:r>
            <a:r>
              <a:rPr lang="el-GR" sz="19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900">
                <a:latin typeface="Times New Roman" pitchFamily="18" charset="0"/>
              </a:rPr>
              <a:t>Στις αρχές της δεκαετίας του '80 εμφανίστηκαν οι </a:t>
            </a:r>
            <a:r>
              <a:rPr lang="el-GR" sz="1900" b="1">
                <a:solidFill>
                  <a:srgbClr val="712D1C"/>
                </a:solidFill>
                <a:latin typeface="Times New Roman" pitchFamily="18" charset="0"/>
              </a:rPr>
              <a:t>Προσωπικοί Υπολογιστές (PC - Personal Computer),</a:t>
            </a:r>
            <a:r>
              <a:rPr lang="el-GR" sz="1900">
                <a:latin typeface="Times New Roman" pitchFamily="18" charset="0"/>
              </a:rPr>
              <a:t> που έγιναν σιγά-σιγά τόσο δυνατοί, ώστε αντικατέστησαν όλα σχεδόν τα υπολογιστικά συστήματα.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571500" y="5643563"/>
            <a:ext cx="8001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l-GR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Υπολογιστές</a:t>
            </a:r>
            <a:r>
              <a:rPr lang="en-GB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τις</a:t>
            </a:r>
            <a:r>
              <a:rPr lang="en-GB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γενιάς</a:t>
            </a:r>
            <a:r>
              <a:rPr lang="en-GB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αυτής</a:t>
            </a:r>
            <a:r>
              <a:rPr lang="en-GB" sz="1900" b="1">
                <a:solidFill>
                  <a:srgbClr val="712D1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900">
                <a:latin typeface="Times New Roman" pitchFamily="18" charset="0"/>
              </a:rPr>
              <a:t>Altair 8800, οι Apple I και II, ο TRS-80 της Radio Shack και ο IBM-PC</a:t>
            </a:r>
            <a:r>
              <a:rPr lang="el-GR" sz="19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1900">
              <a:latin typeface="Times New Roman" pitchFamily="18" charset="0"/>
            </a:endParaRPr>
          </a:p>
        </p:txBody>
      </p:sp>
      <p:pic>
        <p:nvPicPr>
          <p:cNvPr id="15367" name="Picture 17" descr="4th-gen_GWay2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105275"/>
            <a:ext cx="18034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3" descr="4th-gen_Lapto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500438"/>
            <a:ext cx="21653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5" descr="4th-gen_Altair19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282825"/>
            <a:ext cx="18669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6" descr="4th-gen_Altair88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286000"/>
            <a:ext cx="19002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9" descr="4th-gen_PC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86000"/>
            <a:ext cx="2286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4576" y="350863"/>
            <a:ext cx="6983413" cy="132343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 Γενιές των Υπολογιστών </a:t>
            </a:r>
            <a:r>
              <a:rPr lang="el-GR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5η Γενιά</a:t>
            </a:r>
            <a:r>
              <a:rPr lang="el-G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Δεκαετία του </a:t>
            </a:r>
            <a:r>
              <a:rPr lang="el-GR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  <a:r>
              <a:rPr lang="el-G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</a:t>
            </a:r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4" y="1647229"/>
            <a:ext cx="5041132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9138" lvl="1" indent="-539750" algn="l">
              <a:spcBef>
                <a:spcPct val="2000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Ξεκίνησε από τους </a:t>
            </a:r>
            <a:r>
              <a:rPr lang="el-GR" sz="1400" b="1" dirty="0" smtClean="0">
                <a:solidFill>
                  <a:srgbClr val="002060"/>
                </a:solidFill>
                <a:effectLst/>
              </a:rPr>
              <a:t>Ιάπωνες με περαιτέρω 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εξέλιξη του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 </a:t>
            </a:r>
            <a:r>
              <a:rPr lang="el-GR" sz="1400" b="1" u="sng" dirty="0" smtClean="0">
                <a:solidFill>
                  <a:srgbClr val="006600"/>
                </a:solidFill>
                <a:effectLst/>
              </a:rPr>
              <a:t>Μικροεπεξεργαστή</a:t>
            </a:r>
            <a:r>
              <a:rPr lang="el-GR" sz="1400" b="1" dirty="0">
                <a:solidFill>
                  <a:srgbClr val="FF0000"/>
                </a:solidFill>
                <a:effectLst/>
              </a:rPr>
              <a:t> </a:t>
            </a:r>
            <a:r>
              <a:rPr lang="el-GR" sz="1400" b="1" dirty="0">
                <a:effectLst/>
              </a:rPr>
              <a:t>(</a:t>
            </a:r>
            <a:r>
              <a:rPr lang="en-US" sz="1400" b="1" dirty="0">
                <a:solidFill>
                  <a:srgbClr val="FF0000"/>
                </a:solidFill>
                <a:effectLst/>
              </a:rPr>
              <a:t>Intel</a:t>
            </a:r>
            <a:r>
              <a:rPr lang="en-US" sz="1400" b="1" dirty="0" smtClean="0">
                <a:effectLst/>
              </a:rPr>
              <a:t>)</a:t>
            </a:r>
            <a:r>
              <a:rPr lang="el-GR" sz="14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effectLst/>
              </a:rPr>
              <a:t>και συνεχίζεται μέχρι σήμερα, </a:t>
            </a:r>
            <a:r>
              <a:rPr lang="el-GR" sz="1400" b="1" dirty="0" smtClean="0">
                <a:solidFill>
                  <a:srgbClr val="0000FF"/>
                </a:solidFill>
                <a:effectLst/>
              </a:rPr>
              <a:t>ΟΧΙ</a:t>
            </a:r>
            <a:r>
              <a:rPr lang="el-GR" sz="1400" b="1" dirty="0" smtClean="0">
                <a:solidFill>
                  <a:schemeClr val="bg2"/>
                </a:solidFill>
                <a:effectLst/>
              </a:rPr>
              <a:t> </a:t>
            </a:r>
            <a:r>
              <a:rPr lang="el-GR" sz="1400" b="1" u="sng" dirty="0">
                <a:solidFill>
                  <a:srgbClr val="002060"/>
                </a:solidFill>
                <a:effectLst/>
              </a:rPr>
              <a:t>όμως με </a:t>
            </a:r>
            <a:r>
              <a:rPr lang="el-GR" sz="1400" b="1" u="sng" dirty="0" smtClean="0">
                <a:solidFill>
                  <a:srgbClr val="002060"/>
                </a:solidFill>
                <a:effectLst/>
              </a:rPr>
              <a:t>επιτυχία</a:t>
            </a:r>
            <a:endParaRPr lang="el-GR" sz="14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 smtClean="0">
                <a:solidFill>
                  <a:srgbClr val="002060"/>
                </a:solidFill>
                <a:effectLst/>
              </a:rPr>
              <a:t>Κατανάλωναν </a:t>
            </a:r>
            <a:r>
              <a:rPr lang="el-GR" sz="1400" b="1" dirty="0" smtClean="0">
                <a:solidFill>
                  <a:srgbClr val="FF3300"/>
                </a:solidFill>
                <a:effectLst/>
              </a:rPr>
              <a:t>ελάχιστες </a:t>
            </a:r>
            <a:r>
              <a:rPr lang="el-GR" sz="1400" b="1" dirty="0" smtClean="0">
                <a:solidFill>
                  <a:srgbClr val="002060"/>
                </a:solidFill>
                <a:effectLst/>
              </a:rPr>
              <a:t>ποσότητες 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ρεύματος</a:t>
            </a:r>
            <a:endParaRPr lang="en-US" sz="14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 smtClean="0">
                <a:solidFill>
                  <a:srgbClr val="FF3300"/>
                </a:solidFill>
                <a:effectLst/>
              </a:rPr>
              <a:t>Μέγιστη 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αξιοπιστία</a:t>
            </a:r>
            <a:endParaRPr lang="en-US" sz="1400" b="1" dirty="0">
              <a:solidFill>
                <a:srgbClr val="002060"/>
              </a:solidFill>
              <a:effectLst/>
            </a:endParaRPr>
          </a:p>
          <a:p>
            <a:pPr marL="742950" lvl="1" indent="-563563" algn="l" eaLnBrk="1" hangingPunct="1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 smtClean="0">
                <a:solidFill>
                  <a:srgbClr val="FF3300"/>
                </a:solidFill>
                <a:effectLst/>
              </a:rPr>
              <a:t>Πολύ μικρό 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μέγεθος </a:t>
            </a:r>
          </a:p>
          <a:p>
            <a:pPr marL="742950" lvl="1" indent="-563563" algn="l" eaLnBrk="1" hangingPunct="1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 smtClean="0">
                <a:solidFill>
                  <a:srgbClr val="FF3300"/>
                </a:solidFill>
                <a:effectLst/>
              </a:rPr>
              <a:t>Ελάχιστο</a:t>
            </a:r>
            <a:r>
              <a:rPr lang="el-GR" sz="1400" b="1" dirty="0" smtClean="0">
                <a:effectLst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effectLst/>
              </a:rPr>
              <a:t>κόστος</a:t>
            </a: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Υπολογιστές που </a:t>
            </a:r>
            <a:r>
              <a:rPr lang="el-GR" sz="1400" b="1" dirty="0" smtClean="0">
                <a:solidFill>
                  <a:srgbClr val="002060"/>
                </a:solidFill>
                <a:effectLst/>
              </a:rPr>
              <a:t>μαθαίνουν</a:t>
            </a: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Αναγνώριση φωνής 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(</a:t>
            </a:r>
            <a:r>
              <a:rPr lang="en-US" sz="1400" b="1" i="1" dirty="0">
                <a:solidFill>
                  <a:srgbClr val="0000FF"/>
                </a:solidFill>
                <a:effectLst/>
              </a:rPr>
              <a:t>Voice recognition</a:t>
            </a:r>
            <a:r>
              <a:rPr lang="en-US" sz="1400" b="1" dirty="0" smtClean="0">
                <a:solidFill>
                  <a:srgbClr val="002060"/>
                </a:solidFill>
                <a:effectLst/>
              </a:rPr>
              <a:t>)</a:t>
            </a:r>
            <a:endParaRPr lang="el-GR" sz="1400" b="1" dirty="0" smtClean="0">
              <a:solidFill>
                <a:srgbClr val="002060"/>
              </a:solidFill>
              <a:effectLst/>
            </a:endParaRP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Εικονική πραγματικότητα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 (</a:t>
            </a:r>
            <a:r>
              <a:rPr lang="en-US" sz="1400" b="1" i="1" dirty="0">
                <a:solidFill>
                  <a:srgbClr val="0000FF"/>
                </a:solidFill>
                <a:effectLst/>
              </a:rPr>
              <a:t>Virtual reality</a:t>
            </a:r>
            <a:r>
              <a:rPr lang="en-US" sz="1400" b="1" dirty="0" smtClean="0">
                <a:solidFill>
                  <a:srgbClr val="002060"/>
                </a:solidFill>
                <a:effectLst/>
              </a:rPr>
              <a:t>)</a:t>
            </a:r>
            <a:endParaRPr lang="el-GR" sz="1400" b="1" dirty="0" smtClean="0">
              <a:solidFill>
                <a:srgbClr val="002060"/>
              </a:solidFill>
              <a:effectLst/>
            </a:endParaRP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Τεχνητή νοημοσύνη</a:t>
            </a:r>
            <a:r>
              <a:rPr lang="en-US" sz="14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ffectLst/>
              </a:rPr>
              <a:t>(</a:t>
            </a:r>
            <a:r>
              <a:rPr lang="en-US" sz="1400" b="1" i="1" dirty="0">
                <a:solidFill>
                  <a:srgbClr val="0000FF"/>
                </a:solidFill>
                <a:effectLst/>
              </a:rPr>
              <a:t>Artificial intelligence</a:t>
            </a:r>
            <a:r>
              <a:rPr lang="en-US" sz="1400" b="1" dirty="0" smtClean="0">
                <a:solidFill>
                  <a:srgbClr val="002060"/>
                </a:solidFill>
                <a:effectLst/>
              </a:rPr>
              <a:t>)</a:t>
            </a:r>
            <a:endParaRPr lang="el-GR" sz="1400" b="1" dirty="0" smtClean="0">
              <a:solidFill>
                <a:srgbClr val="002060"/>
              </a:solidFill>
              <a:effectLst/>
            </a:endParaRP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Κατασκευή </a:t>
            </a:r>
            <a:r>
              <a:rPr lang="el-GR" sz="1400" b="1" dirty="0">
                <a:solidFill>
                  <a:srgbClr val="FF3300"/>
                </a:solidFill>
                <a:effectLst/>
              </a:rPr>
              <a:t>ρομπότ 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(</a:t>
            </a:r>
            <a:r>
              <a:rPr lang="el-GR" sz="1400" b="1" i="1" dirty="0">
                <a:solidFill>
                  <a:srgbClr val="002060"/>
                </a:solidFill>
                <a:effectLst/>
              </a:rPr>
              <a:t>εκτελούν συγκεκριμένες εργασίες</a:t>
            </a:r>
            <a:r>
              <a:rPr lang="el-GR" sz="1400" b="1" dirty="0">
                <a:solidFill>
                  <a:srgbClr val="002060"/>
                </a:solidFill>
                <a:effectLst/>
              </a:rPr>
              <a:t>) </a:t>
            </a:r>
            <a:r>
              <a:rPr lang="el-GR" sz="1400" b="1" dirty="0">
                <a:solidFill>
                  <a:srgbClr val="0000FF"/>
                </a:solidFill>
                <a:effectLst/>
              </a:rPr>
              <a:t>ΟΧΙ</a:t>
            </a:r>
            <a:r>
              <a:rPr lang="el-GR" sz="1400" b="1" dirty="0">
                <a:effectLst/>
              </a:rPr>
              <a:t> </a:t>
            </a:r>
            <a:r>
              <a:rPr lang="el-GR" sz="1400" b="1" u="sng" dirty="0">
                <a:solidFill>
                  <a:srgbClr val="002060"/>
                </a:solidFill>
                <a:effectLst/>
              </a:rPr>
              <a:t>όμως όπως τον </a:t>
            </a:r>
            <a:r>
              <a:rPr lang="el-GR" sz="1400" b="1" u="sng" dirty="0" smtClean="0">
                <a:solidFill>
                  <a:srgbClr val="002060"/>
                </a:solidFill>
                <a:effectLst/>
              </a:rPr>
              <a:t>άνθρωπο</a:t>
            </a:r>
          </a:p>
          <a:p>
            <a:pPr marL="742950" lvl="1" indent="-563563" algn="l">
              <a:spcBef>
                <a:spcPts val="300"/>
              </a:spcBef>
              <a:buClr>
                <a:srgbClr val="FF3300"/>
              </a:buClr>
              <a:buFont typeface="Wingdings" pitchFamily="2" charset="2"/>
              <a:buChar char="µ"/>
            </a:pPr>
            <a:r>
              <a:rPr lang="el-GR" sz="1400" b="1" dirty="0">
                <a:solidFill>
                  <a:srgbClr val="002060"/>
                </a:solidFill>
                <a:effectLst/>
              </a:rPr>
              <a:t>Ταχύτητα</a:t>
            </a:r>
            <a:r>
              <a:rPr lang="el-GR" sz="1400" b="1" dirty="0">
                <a:effectLst/>
              </a:rPr>
              <a:t> </a:t>
            </a:r>
            <a:r>
              <a:rPr lang="el-GR" sz="1400" b="1" dirty="0" smtClean="0">
                <a:solidFill>
                  <a:srgbClr val="FF3300"/>
                </a:solidFill>
                <a:effectLst/>
              </a:rPr>
              <a:t>μέγιστη</a:t>
            </a:r>
            <a:endParaRPr lang="en-US" sz="1400" b="1" dirty="0">
              <a:effectLst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1" y="3460775"/>
            <a:ext cx="2017713" cy="16418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60775"/>
            <a:ext cx="1957388" cy="16418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1" descr="Small proces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850161"/>
            <a:ext cx="784225" cy="15120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ROBOT Aibot D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209178"/>
            <a:ext cx="1095375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7" descr="ROBOT Arm Wrestl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1702913"/>
            <a:ext cx="1655762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ROBOT Asimo Hon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62757"/>
            <a:ext cx="973138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ROBOT Socc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0161"/>
            <a:ext cx="1295152" cy="13394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1" descr="ROBOT Mopp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27" y="2608287"/>
            <a:ext cx="17637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28625" y="2857500"/>
            <a:ext cx="8358188" cy="33575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428625" y="1143000"/>
            <a:ext cx="8358188" cy="15716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28625" y="357188"/>
            <a:ext cx="8358188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500" y="50006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Πέμπτη γενιά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00063" y="1153264"/>
            <a:ext cx="814387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sz="1900" dirty="0">
                <a:latin typeface="Times New Roman" pitchFamily="18" charset="0"/>
              </a:rPr>
              <a:t>Η τεχνολογία για τη γενιά αυτή</a:t>
            </a:r>
            <a:r>
              <a:rPr lang="en-GB" sz="1900" dirty="0">
                <a:latin typeface="Times New Roman" pitchFamily="18" charset="0"/>
              </a:rPr>
              <a:t> (</a:t>
            </a:r>
            <a:r>
              <a:rPr lang="el-GR" sz="1900" b="1" dirty="0">
                <a:latin typeface="Times New Roman" pitchFamily="18" charset="0"/>
              </a:rPr>
              <a:t>από το 1990 ως και σήμερα</a:t>
            </a:r>
            <a:r>
              <a:rPr lang="el-GR" sz="1900" dirty="0">
                <a:latin typeface="Times New Roman" pitchFamily="18" charset="0"/>
              </a:rPr>
              <a:t>) είναι ακόμα σε πειραματικό στάδιο και τα κύρια χαρακτηριστικά αυτής της γενιάς θα είναι η ακόμα ευκολότερη επικοινωνία του Η/Υ με τον άνθρωπο, η πολύ μεγάλη ταχύτητα επεξεργασίας, η εμφάνιση της </a:t>
            </a:r>
            <a:r>
              <a:rPr lang="el-GR" sz="1900" b="1" dirty="0">
                <a:solidFill>
                  <a:srgbClr val="712D1C"/>
                </a:solidFill>
                <a:latin typeface="Times New Roman" pitchFamily="18" charset="0"/>
              </a:rPr>
              <a:t>Τεχνητής Νοημοσύνης</a:t>
            </a:r>
            <a:r>
              <a:rPr lang="el-GR" sz="1900" dirty="0">
                <a:latin typeface="Times New Roman" pitchFamily="18" charset="0"/>
              </a:rPr>
              <a:t>, δηλ. η ικανότητα των υπολογιστών να σκέπτονται.</a:t>
            </a:r>
          </a:p>
        </p:txBody>
      </p:sp>
      <p:pic>
        <p:nvPicPr>
          <p:cNvPr id="16391" name="Picture 12" descr="5th-gen_SurfaceP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962275"/>
            <a:ext cx="2543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5th-gen_Artif-Inte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4071938"/>
            <a:ext cx="14033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5th-gen_Hologra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500563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 descr="5th-gen_Robot-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476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1" descr="5th-gen_Robot-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3000375"/>
            <a:ext cx="18240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2" descr="5th-gen_Robot-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28938"/>
            <a:ext cx="20716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501</TotalTime>
  <Words>313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Civic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Georgia Georgiou</dc:creator>
  <cp:lastModifiedBy>Christos Christou</cp:lastModifiedBy>
  <cp:revision>20</cp:revision>
  <dcterms:created xsi:type="dcterms:W3CDTF">2011-04-24T23:42:10Z</dcterms:created>
  <dcterms:modified xsi:type="dcterms:W3CDTF">2012-09-26T07:19:47Z</dcterms:modified>
</cp:coreProperties>
</file>